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4" r:id="rId3"/>
    <p:sldId id="264" r:id="rId4"/>
    <p:sldId id="263" r:id="rId5"/>
    <p:sldId id="277" r:id="rId6"/>
    <p:sldId id="266" r:id="rId7"/>
    <p:sldId id="267" r:id="rId8"/>
    <p:sldId id="269" r:id="rId9"/>
    <p:sldId id="273" r:id="rId10"/>
    <p:sldId id="257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132"/>
    <a:srgbClr val="2C6A40"/>
    <a:srgbClr val="269A44"/>
    <a:srgbClr val="228A51"/>
    <a:srgbClr val="A8C80A"/>
    <a:srgbClr val="C8C16A"/>
    <a:srgbClr val="FFFF64"/>
    <a:srgbClr val="CFE406"/>
    <a:srgbClr val="E5A5A5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>
        <p:scale>
          <a:sx n="75" d="100"/>
          <a:sy n="75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6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0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9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3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4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6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4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7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76307-EC98-4504-A046-0F332B1F6725}" type="datetimeFigureOut">
              <a:rPr lang="en-US" smtClean="0"/>
              <a:t>10-Jan-19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E32F-4544-47C8-A0C9-9931A7771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-na.ssl-images-amazon.com/images/I/31xLbVROmIL._SX425_.jpg" TargetMode="External"/><Relationship Id="rId13" Type="http://schemas.openxmlformats.org/officeDocument/2006/relationships/hyperlink" Target="http://www.free-icons-download.net/images/battery-symbol-icon-63483.png" TargetMode="External"/><Relationship Id="rId18" Type="http://schemas.openxmlformats.org/officeDocument/2006/relationships/hyperlink" Target="https://1.bp.blogspot.com/-0na65G4PvBE/U_-xq3GZQqI/AAAAAAAAHG0/OvClI5MoUWE/s1600/compass_rose_by_draconicparagon-d6rjgqi.png" TargetMode="External"/><Relationship Id="rId26" Type="http://schemas.openxmlformats.org/officeDocument/2006/relationships/hyperlink" Target="https://cdn.pixabay.com/photo/2016/04/01/11/18/ancient-1300292_960_720.png" TargetMode="External"/><Relationship Id="rId3" Type="http://schemas.openxmlformats.org/officeDocument/2006/relationships/hyperlink" Target="http://flask-training-courses.uk/courses/flask4py" TargetMode="External"/><Relationship Id="rId21" Type="http://schemas.openxmlformats.org/officeDocument/2006/relationships/hyperlink" Target="http://strutsafrica.co.za/wp-content/uploads/2017/01/Mini_Linear_Actuator_PA-14.png" TargetMode="External"/><Relationship Id="rId7" Type="http://schemas.openxmlformats.org/officeDocument/2006/relationships/hyperlink" Target="https://greentumble.com/wp-content/uploads/2016/07/Monoculture-farming.jpg" TargetMode="External"/><Relationship Id="rId12" Type="http://schemas.openxmlformats.org/officeDocument/2006/relationships/hyperlink" Target="http://www.salvadoraquitem.com.br/web/wp-content/uploads/2017/06/rele_01_canal-02.png" TargetMode="External"/><Relationship Id="rId17" Type="http://schemas.openxmlformats.org/officeDocument/2006/relationships/hyperlink" Target="https://social.technet.microsoft.com/wiki/cfs-filesystemfile.ashx/__key/communityserver-wikis-components-files/00-00-00-00-05/4087.Ultrasonic.png" TargetMode="External"/><Relationship Id="rId25" Type="http://schemas.openxmlformats.org/officeDocument/2006/relationships/hyperlink" Target="https://cdn1.iconfinder.com/data/icons/sports-32/64/sport-34-512.png" TargetMode="External"/><Relationship Id="rId2" Type="http://schemas.openxmlformats.org/officeDocument/2006/relationships/hyperlink" Target="https://openclipart.org/detail/237992/cloud-server" TargetMode="External"/><Relationship Id="rId16" Type="http://schemas.openxmlformats.org/officeDocument/2006/relationships/hyperlink" Target="https://i0.wp.com/fearescaperoom.com/wp-content/uploads/2018/04/arduino-logo-363f5dda317309ae-512x512-e1523823814294.png?ssl=1" TargetMode="External"/><Relationship Id="rId20" Type="http://schemas.openxmlformats.org/officeDocument/2006/relationships/hyperlink" Target="https://www.portescap.com/sites/default/files/prt_product_Brushless_DC_ECS-22_380x307_2.png" TargetMode="External"/><Relationship Id="rId29" Type="http://schemas.openxmlformats.org/officeDocument/2006/relationships/hyperlink" Target="http://tcmud.org/wp-content/uploads/2012/09/water-drop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iachieved.it/iachievedit/swift-3-0-on-raspberry-pi-2-and-3/" TargetMode="External"/><Relationship Id="rId11" Type="http://schemas.openxmlformats.org/officeDocument/2006/relationships/hyperlink" Target="http://ddsb.ca/school/donaldawilsonss/PublishingImages/Calendar%203.png" TargetMode="External"/><Relationship Id="rId24" Type="http://schemas.openxmlformats.org/officeDocument/2006/relationships/hyperlink" Target="http://proteusswitchgear.com/media/catalog/product/cache/1/image/500x500/9df78eab33525d08d6e5fb8d27136e95/E/M/EM-STOP_9.png" TargetMode="External"/><Relationship Id="rId5" Type="http://schemas.openxmlformats.org/officeDocument/2006/relationships/hyperlink" Target="https://commons.wikimedia.org/wiki/File:FP_Satellite_icon.svg" TargetMode="External"/><Relationship Id="rId15" Type="http://schemas.openxmlformats.org/officeDocument/2006/relationships/hyperlink" Target="https://openclipart.org/image/2400px/svg_to_png/239995/IR_symbol_paths.png" TargetMode="External"/><Relationship Id="rId23" Type="http://schemas.openxmlformats.org/officeDocument/2006/relationships/hyperlink" Target="https://tshop.r10s.com/831/376/9897/085c/b0a8/2bdf/7ca4/11b2e8b59254ab3a2959ed.png" TargetMode="External"/><Relationship Id="rId28" Type="http://schemas.openxmlformats.org/officeDocument/2006/relationships/hyperlink" Target="https://i1.wp.com/futurerestoration.com/wp-content/uploads/2018/06/fire-icon-80-1.png" TargetMode="External"/><Relationship Id="rId10" Type="http://schemas.openxmlformats.org/officeDocument/2006/relationships/hyperlink" Target="https://www.phpliteadmin.org/wp-content/uploads/2016/04/cropped-logo.png" TargetMode="External"/><Relationship Id="rId19" Type="http://schemas.openxmlformats.org/officeDocument/2006/relationships/hyperlink" Target="http://www.basicmicro.com/assets/templates/responsive-version-11-sept-2018/images/motion-controller.png" TargetMode="External"/><Relationship Id="rId4" Type="http://schemas.openxmlformats.org/officeDocument/2006/relationships/hyperlink" Target="https://i1.wp.com/randomnerdtutorials.com/wp-content/uploads/2017/01/Eclipse-Mosquitto-logo.png?w=200&amp;ssl=1" TargetMode="External"/><Relationship Id="rId9" Type="http://schemas.openxmlformats.org/officeDocument/2006/relationships/hyperlink" Target="https://thegoodguys.sirv.com/products/50037642/50037642_131881.PNG?scale.height=505&amp;scale.width=773&amp;canvas.height=505&amp;canvas.width=773&amp;canvas.opacity=0&amp;format=png&amp;png.optimize=true" TargetMode="External"/><Relationship Id="rId14" Type="http://schemas.openxmlformats.org/officeDocument/2006/relationships/hyperlink" Target="https://camo.githubusercontent.com/cd9792452281738b3cc680d91be2c32fc75fcb0d/687474703a2f2f692e696d6775722e636f6d2f6b3830623755662e706e67" TargetMode="External"/><Relationship Id="rId22" Type="http://schemas.openxmlformats.org/officeDocument/2006/relationships/hyperlink" Target="https://www.delta-t.co.uk/wp-content/uploads/2016/10/WET-1.png" TargetMode="External"/><Relationship Id="rId27" Type="http://schemas.openxmlformats.org/officeDocument/2006/relationships/hyperlink" Target="http://pluspng.com/laptop-png-black-and-white-2432.html" TargetMode="External"/><Relationship Id="rId30" Type="http://schemas.openxmlformats.org/officeDocument/2006/relationships/hyperlink" Target="https://b.kisscc0.com/20180814/fbe/kisscc0-human-skull-symbolism-skull-and-crossbones-skull-a-calavera-vector-5b72ce0ace5f88.7730128115342505068453.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31.png"/><Relationship Id="rId24" Type="http://schemas.openxmlformats.org/officeDocument/2006/relationships/image" Target="../media/image43.png"/><Relationship Id="rId5" Type="http://schemas.openxmlformats.org/officeDocument/2006/relationships/image" Target="../media/image15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3.pn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27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/>
          <a:lstStyle/>
          <a:p>
            <a:r>
              <a:rPr lang="en-US" dirty="0" smtClean="0"/>
              <a:t>Robot </a:t>
            </a:r>
            <a:r>
              <a:rPr lang="en-US" dirty="0" err="1" smtClean="0"/>
              <a:t>Aut</a:t>
            </a:r>
            <a:r>
              <a:rPr lang="es-ES" dirty="0" smtClean="0"/>
              <a:t>ónomo Agrícola </a:t>
            </a:r>
            <a:r>
              <a:rPr lang="es-ES" sz="2000" dirty="0" smtClean="0"/>
              <a:t>para la Adquisición de Datos en el Campo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87600" y="927104"/>
            <a:ext cx="7019925" cy="223519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2000">
                <a:schemeClr val="bg1">
                  <a:lumMod val="75000"/>
                  <a:shade val="67500"/>
                  <a:satMod val="115000"/>
                </a:schemeClr>
              </a:gs>
              <a:gs pos="8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7599" y="1539186"/>
            <a:ext cx="7019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Provee</a:t>
            </a:r>
            <a:r>
              <a:rPr lang="en-US" sz="1600" dirty="0" smtClean="0"/>
              <a:t> </a:t>
            </a:r>
            <a:r>
              <a:rPr lang="en-US" sz="1600" dirty="0" err="1" smtClean="0"/>
              <a:t>una</a:t>
            </a:r>
            <a:r>
              <a:rPr lang="en-US" sz="1600" dirty="0" smtClean="0"/>
              <a:t> </a:t>
            </a:r>
            <a:r>
              <a:rPr lang="en-US" sz="1600" b="1" dirty="0" err="1" smtClean="0"/>
              <a:t>interfaz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gráfica</a:t>
            </a:r>
            <a:r>
              <a:rPr lang="en-US" sz="1600" dirty="0" smtClean="0"/>
              <a:t> (p</a:t>
            </a:r>
            <a:r>
              <a:rPr lang="es-ES" sz="1600" dirty="0" smtClean="0"/>
              <a:t>á</a:t>
            </a:r>
            <a:r>
              <a:rPr lang="en-US" sz="1600" dirty="0" err="1" smtClean="0"/>
              <a:t>gina</a:t>
            </a:r>
            <a:r>
              <a:rPr lang="en-US" sz="1600" dirty="0" smtClean="0"/>
              <a:t> web) entre el robot y la </a:t>
            </a:r>
            <a:r>
              <a:rPr lang="en-US" sz="1600" b="1" dirty="0" smtClean="0"/>
              <a:t>base de </a:t>
            </a:r>
            <a:r>
              <a:rPr lang="en-US" sz="1600" b="1" dirty="0" err="1" smtClean="0"/>
              <a:t>datos</a:t>
            </a:r>
            <a:endParaRPr lang="en-US" sz="1600" b="1" dirty="0" smtClean="0"/>
          </a:p>
          <a:p>
            <a:endParaRPr lang="en-US" sz="1000" dirty="0"/>
          </a:p>
          <a:p>
            <a:pPr lvl="1"/>
            <a:r>
              <a:rPr lang="es-ES" sz="1400" b="1" dirty="0" smtClean="0"/>
              <a:t>Almacena y muestra </a:t>
            </a:r>
            <a:r>
              <a:rPr lang="es-ES" sz="1400" dirty="0" smtClean="0"/>
              <a:t>datos del usuario y sus parcelas</a:t>
            </a:r>
          </a:p>
          <a:p>
            <a:pPr lvl="1"/>
            <a:r>
              <a:rPr lang="es-ES" sz="1100" dirty="0" smtClean="0"/>
              <a:t>Geometría de sus parcelas, resultados de sondeo según su coordenada, etc.</a:t>
            </a:r>
          </a:p>
          <a:p>
            <a:pPr lvl="1"/>
            <a:endParaRPr lang="es-ES" sz="800" dirty="0" smtClean="0"/>
          </a:p>
          <a:p>
            <a:pPr lvl="1"/>
            <a:r>
              <a:rPr lang="es-ES" sz="1400" b="1" dirty="0" smtClean="0"/>
              <a:t>Controla</a:t>
            </a:r>
            <a:r>
              <a:rPr lang="es-ES" sz="1400" dirty="0" smtClean="0"/>
              <a:t> al robot, muestra su posición actual, y su trayectoria planeada</a:t>
            </a:r>
          </a:p>
          <a:p>
            <a:pPr lvl="1"/>
            <a:r>
              <a:rPr lang="es-ES" sz="1100" dirty="0" smtClean="0"/>
              <a:t>Define modo de operación, </a:t>
            </a:r>
            <a:r>
              <a:rPr lang="es-ES" sz="1100" dirty="0" err="1" smtClean="0"/>
              <a:t>marchaParo</a:t>
            </a:r>
            <a:r>
              <a:rPr lang="es-ES" sz="1100" dirty="0" smtClean="0"/>
              <a:t>, </a:t>
            </a:r>
            <a:r>
              <a:rPr lang="es-ES" sz="1100" dirty="0" smtClean="0"/>
              <a:t>establece coordenadas objetivas</a:t>
            </a:r>
            <a:endParaRPr lang="en-US" sz="1200" dirty="0" smtClean="0"/>
          </a:p>
        </p:txBody>
      </p:sp>
      <p:pic>
        <p:nvPicPr>
          <p:cNvPr id="6" name="Picture 10" descr="Image result for server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4" y="1031684"/>
            <a:ext cx="346834" cy="35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77157" y="1021009"/>
            <a:ext cx="1374405" cy="3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7600" y="3759219"/>
            <a:ext cx="7019925" cy="2997183"/>
          </a:xfrm>
          <a:prstGeom prst="rect">
            <a:avLst/>
          </a:prstGeom>
          <a:gradFill>
            <a:gsLst>
              <a:gs pos="0">
                <a:srgbClr val="FF8B8B"/>
              </a:gs>
              <a:gs pos="7000">
                <a:srgbClr val="E5A5A5"/>
              </a:gs>
              <a:gs pos="83000">
                <a:srgbClr val="F5DBDB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9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89" y="3794597"/>
            <a:ext cx="621403" cy="5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87125" y="3838315"/>
            <a:ext cx="155458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599" y="4224321"/>
            <a:ext cx="725681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Navega</a:t>
            </a:r>
            <a:r>
              <a:rPr lang="en-US" sz="1600" dirty="0" smtClean="0"/>
              <a:t> el campo </a:t>
            </a:r>
            <a:r>
              <a:rPr lang="en-US" sz="1600" b="1" dirty="0" err="1" smtClean="0"/>
              <a:t>aut</a:t>
            </a:r>
            <a:r>
              <a:rPr lang="es-ES" sz="1600" b="1" dirty="0" err="1" smtClean="0"/>
              <a:t>ónomamente</a:t>
            </a:r>
            <a:r>
              <a:rPr lang="es-ES" sz="1600" b="1" dirty="0" smtClean="0"/>
              <a:t> </a:t>
            </a:r>
            <a:r>
              <a:rPr lang="es-ES" sz="1600" dirty="0" smtClean="0"/>
              <a:t>recogiendo datos del suelo y de la vegetación</a:t>
            </a:r>
            <a:r>
              <a:rPr lang="en-US" sz="1600" dirty="0" smtClean="0"/>
              <a:t> </a:t>
            </a:r>
          </a:p>
          <a:p>
            <a:endParaRPr lang="en-US" sz="1000" dirty="0" smtClean="0"/>
          </a:p>
          <a:p>
            <a:pPr lvl="1"/>
            <a:r>
              <a:rPr lang="es-ES" sz="1400" dirty="0" smtClean="0"/>
              <a:t>Calcula su posición con </a:t>
            </a:r>
            <a:r>
              <a:rPr lang="es-ES" sz="1400" b="1" dirty="0" smtClean="0"/>
              <a:t>GPS</a:t>
            </a:r>
            <a:r>
              <a:rPr lang="es-ES" sz="1400" dirty="0" smtClean="0"/>
              <a:t> y la reporta al servidor en cada momento</a:t>
            </a:r>
          </a:p>
          <a:p>
            <a:pPr lvl="1"/>
            <a:r>
              <a:rPr lang="es-ES" sz="1100" dirty="0"/>
              <a:t>Módulo GPS (</a:t>
            </a:r>
            <a:r>
              <a:rPr lang="es-ES" sz="1100" b="1" dirty="0" err="1" smtClean="0"/>
              <a:t>RasPiGNSS</a:t>
            </a:r>
            <a:r>
              <a:rPr lang="es-ES" sz="1100" dirty="0" smtClean="0"/>
              <a:t>) </a:t>
            </a:r>
            <a:r>
              <a:rPr lang="es-ES" sz="1100" dirty="0"/>
              <a:t>y </a:t>
            </a:r>
            <a:r>
              <a:rPr lang="es-ES" sz="1100" dirty="0" smtClean="0"/>
              <a:t>antena conectado a red satélites GLONASS con correcciones diferenciales (</a:t>
            </a:r>
            <a:r>
              <a:rPr lang="es-ES" sz="1100" b="1" dirty="0" smtClean="0"/>
              <a:t>RTK</a:t>
            </a:r>
            <a:r>
              <a:rPr lang="es-ES" sz="1100" dirty="0" smtClean="0"/>
              <a:t>)</a:t>
            </a:r>
          </a:p>
          <a:p>
            <a:pPr lvl="1"/>
            <a:endParaRPr lang="es-ES" sz="800" dirty="0" smtClean="0"/>
          </a:p>
          <a:p>
            <a:pPr lvl="1"/>
            <a:r>
              <a:rPr lang="es-ES" sz="1400" dirty="0"/>
              <a:t>Recibe </a:t>
            </a:r>
            <a:r>
              <a:rPr lang="es-ES" sz="1400" dirty="0" smtClean="0"/>
              <a:t>coordenadas </a:t>
            </a:r>
            <a:r>
              <a:rPr lang="es-ES" sz="1400" b="1" dirty="0" smtClean="0"/>
              <a:t>objetivo</a:t>
            </a:r>
            <a:r>
              <a:rPr lang="es-ES" sz="1400" dirty="0" smtClean="0"/>
              <a:t> y calcula una </a:t>
            </a:r>
            <a:r>
              <a:rPr lang="es-ES" sz="1400" b="1" dirty="0" smtClean="0"/>
              <a:t>trayectoria</a:t>
            </a:r>
            <a:r>
              <a:rPr lang="es-ES" sz="1400" dirty="0" smtClean="0"/>
              <a:t> actualizable en tiempo real</a:t>
            </a:r>
            <a:endParaRPr lang="en-US" sz="1400" dirty="0"/>
          </a:p>
          <a:p>
            <a:pPr lvl="1"/>
            <a:r>
              <a:rPr lang="es-ES" sz="1100" dirty="0" smtClean="0">
                <a:solidFill>
                  <a:prstClr val="black"/>
                </a:solidFill>
              </a:rPr>
              <a:t>Recalcula la trayectoria más corta, y dirección y distancia en cada momento… mientras evita obstáculos</a:t>
            </a:r>
          </a:p>
          <a:p>
            <a:pPr lvl="1"/>
            <a:endParaRPr lang="es-ES" sz="1400" dirty="0"/>
          </a:p>
          <a:p>
            <a:pPr lvl="1"/>
            <a:r>
              <a:rPr lang="es-ES" sz="1400" b="1" dirty="0" smtClean="0"/>
              <a:t>Sondea</a:t>
            </a:r>
            <a:r>
              <a:rPr lang="es-ES" sz="1400" dirty="0" smtClean="0"/>
              <a:t> el suelo y toma </a:t>
            </a:r>
            <a:r>
              <a:rPr lang="es-ES" sz="1400" b="1" dirty="0" smtClean="0"/>
              <a:t>fotos</a:t>
            </a:r>
            <a:r>
              <a:rPr lang="es-ES" sz="1400" dirty="0" smtClean="0"/>
              <a:t> de la vegetación y envía datos al servidor</a:t>
            </a:r>
            <a:endParaRPr lang="en-US" sz="1400" b="1" dirty="0"/>
          </a:p>
          <a:p>
            <a:pPr lvl="1"/>
            <a:r>
              <a:rPr lang="es-ES" sz="1100" dirty="0" smtClean="0"/>
              <a:t>Conductividad, temperatura, humedad, intensidad del verde, etc.</a:t>
            </a:r>
          </a:p>
          <a:p>
            <a:pPr lvl="1"/>
            <a:endParaRPr lang="es-ES" sz="1100" dirty="0"/>
          </a:p>
          <a:p>
            <a:pPr lvl="1"/>
            <a:r>
              <a:rPr lang="es-ES" sz="1400" dirty="0" smtClean="0"/>
              <a:t>Modo de </a:t>
            </a:r>
            <a:r>
              <a:rPr lang="es-ES" sz="1400" b="1" dirty="0" smtClean="0"/>
              <a:t>emergencia</a:t>
            </a:r>
            <a:r>
              <a:rPr lang="es-ES" sz="1400" dirty="0" smtClean="0"/>
              <a:t> con desconexión automática</a:t>
            </a:r>
            <a:endParaRPr lang="en-US" sz="1400" b="1" dirty="0"/>
          </a:p>
          <a:p>
            <a:pPr lvl="1"/>
            <a:r>
              <a:rPr lang="es-ES" sz="1050" dirty="0" smtClean="0"/>
              <a:t>Monitorea la fuente principal y la fuente de seguridad, detecta errores del controlador de motores</a:t>
            </a:r>
            <a:endParaRPr lang="en-US" sz="1100" dirty="0"/>
          </a:p>
          <a:p>
            <a:pPr lvl="1"/>
            <a:endParaRPr lang="en-US" sz="1200" dirty="0" smtClean="0"/>
          </a:p>
        </p:txBody>
      </p:sp>
      <p:sp>
        <p:nvSpPr>
          <p:cNvPr id="66" name="Rectangle 65"/>
          <p:cNvSpPr/>
          <p:nvPr/>
        </p:nvSpPr>
        <p:spPr>
          <a:xfrm>
            <a:off x="4176209" y="3450006"/>
            <a:ext cx="1505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72922" y="3493439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453724" y="3175853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995553" y="3177019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4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27" y="3969946"/>
            <a:ext cx="207495" cy="1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86" y="3967232"/>
            <a:ext cx="89654" cy="1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>
          <a:xfrm>
            <a:off x="-3186426" y="1727299"/>
            <a:ext cx="4209748" cy="4222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-3174119" y="2229075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Recibe comandos del usuario (</a:t>
            </a:r>
            <a:r>
              <a:rPr lang="es-ES" sz="900" b="1" dirty="0" smtClean="0"/>
              <a:t>MQTT</a:t>
            </a:r>
            <a:r>
              <a:rPr lang="es-ES" sz="900" dirty="0" smtClean="0"/>
              <a:t>)</a:t>
            </a:r>
            <a:endParaRPr lang="en-US" sz="900" dirty="0" smtClean="0"/>
          </a:p>
        </p:txBody>
      </p:sp>
      <p:sp>
        <p:nvSpPr>
          <p:cNvPr id="108" name="TextBox 107"/>
          <p:cNvSpPr txBox="1"/>
          <p:nvPr/>
        </p:nvSpPr>
        <p:spPr>
          <a:xfrm>
            <a:off x="-1428348" y="1814292"/>
            <a:ext cx="195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PiA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-1653683" y="4481909"/>
            <a:ext cx="195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Arduino A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-3174119" y="2492300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Calcula posición actual </a:t>
            </a:r>
            <a:r>
              <a:rPr lang="es-ES" sz="900" b="1" dirty="0" smtClean="0"/>
              <a:t>(</a:t>
            </a:r>
            <a:r>
              <a:rPr lang="es-ES" sz="900" b="1" dirty="0" err="1" smtClean="0"/>
              <a:t>RasPiGNSS</a:t>
            </a:r>
            <a:r>
              <a:rPr lang="es-ES" sz="900" dirty="0" smtClean="0"/>
              <a:t>)</a:t>
            </a:r>
            <a:endParaRPr lang="en-US" sz="900" dirty="0" smtClean="0"/>
          </a:p>
        </p:txBody>
      </p:sp>
      <p:sp>
        <p:nvSpPr>
          <p:cNvPr id="111" name="TextBox 110"/>
          <p:cNvSpPr txBox="1"/>
          <p:nvPr/>
        </p:nvSpPr>
        <p:spPr>
          <a:xfrm>
            <a:off x="-3174119" y="3250966"/>
            <a:ext cx="41018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Calcula trayectoria para llegar a un punto objetivo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/>
              <a:t>T</a:t>
            </a:r>
            <a:r>
              <a:rPr lang="es-ES" sz="900" dirty="0" smtClean="0"/>
              <a:t>rayectoria </a:t>
            </a:r>
            <a:r>
              <a:rPr lang="en-US" sz="900" dirty="0" smtClean="0"/>
              <a:t>= </a:t>
            </a:r>
            <a:r>
              <a:rPr lang="en-US" sz="900" dirty="0" err="1" smtClean="0"/>
              <a:t>conjunto</a:t>
            </a:r>
            <a:r>
              <a:rPr lang="en-US" sz="900" dirty="0" smtClean="0"/>
              <a:t> de </a:t>
            </a:r>
            <a:r>
              <a:rPr lang="en-US" sz="900" dirty="0" err="1" smtClean="0"/>
              <a:t>puntos</a:t>
            </a:r>
            <a:r>
              <a:rPr lang="en-US" sz="900" dirty="0" smtClean="0"/>
              <a:t> </a:t>
            </a:r>
            <a:r>
              <a:rPr lang="en-US" sz="900" dirty="0" err="1" smtClean="0"/>
              <a:t>objetivos</a:t>
            </a:r>
            <a:r>
              <a:rPr lang="en-US" sz="900" dirty="0" smtClean="0"/>
              <a:t> </a:t>
            </a:r>
            <a:r>
              <a:rPr lang="en-US" sz="900" dirty="0" err="1" smtClean="0"/>
              <a:t>calculados</a:t>
            </a:r>
            <a:r>
              <a:rPr lang="en-US" sz="900" dirty="0" smtClean="0"/>
              <a:t> </a:t>
            </a:r>
            <a:r>
              <a:rPr lang="en-US" sz="900" dirty="0" err="1" smtClean="0"/>
              <a:t>utilizando</a:t>
            </a:r>
            <a:r>
              <a:rPr lang="en-US" sz="900" dirty="0" smtClean="0"/>
              <a:t> el </a:t>
            </a:r>
            <a:r>
              <a:rPr lang="en-US" sz="900" dirty="0" err="1" smtClean="0"/>
              <a:t>contorno</a:t>
            </a:r>
            <a:r>
              <a:rPr lang="en-US" sz="900" dirty="0" smtClean="0"/>
              <a:t> y </a:t>
            </a:r>
            <a:r>
              <a:rPr lang="en-US" sz="900" dirty="0" err="1" smtClean="0"/>
              <a:t>pendiente</a:t>
            </a:r>
            <a:r>
              <a:rPr lang="en-US" sz="900" dirty="0" smtClean="0"/>
              <a:t> de </a:t>
            </a:r>
            <a:r>
              <a:rPr lang="en-US" sz="900" dirty="0" err="1" smtClean="0"/>
              <a:t>filas</a:t>
            </a:r>
            <a:endParaRPr lang="en-US" sz="900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-3174119" y="3000856"/>
            <a:ext cx="4245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Recibe coordenadas del contorno y pendiente de filas (</a:t>
            </a:r>
            <a:r>
              <a:rPr lang="es-ES" sz="900" b="1" dirty="0" smtClean="0"/>
              <a:t>MQTT</a:t>
            </a:r>
            <a:r>
              <a:rPr lang="es-ES" sz="900" dirty="0" smtClean="0"/>
              <a:t>)</a:t>
            </a:r>
            <a:endParaRPr lang="en-US" sz="9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-3174119" y="3773289"/>
            <a:ext cx="42441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Proporciona dirección y distancia a  </a:t>
            </a:r>
            <a:r>
              <a:rPr lang="es-ES" sz="900" dirty="0" err="1" smtClean="0"/>
              <a:t>ArduinoA</a:t>
            </a:r>
            <a:r>
              <a:rPr lang="es-ES" sz="900" dirty="0" smtClean="0"/>
              <a:t> (</a:t>
            </a:r>
            <a:r>
              <a:rPr lang="es-ES" sz="900" b="1" dirty="0" smtClean="0"/>
              <a:t>Serie USB</a:t>
            </a:r>
            <a:r>
              <a:rPr lang="es-ES" sz="9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 smtClean="0"/>
              <a:t>Vigilando la posición actual, </a:t>
            </a:r>
            <a:r>
              <a:rPr lang="es-ES" sz="900" dirty="0" err="1" smtClean="0"/>
              <a:t>PiA</a:t>
            </a:r>
            <a:r>
              <a:rPr lang="es-ES" sz="900" dirty="0" smtClean="0"/>
              <a:t> calcula dirección y distancia a un punto siguiente en el conjunto de puntos  en la trayectoria </a:t>
            </a:r>
            <a:endParaRPr lang="en-US" sz="9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-3174119" y="2755525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Manda posición actual (</a:t>
            </a:r>
            <a:r>
              <a:rPr lang="es-ES" sz="900" b="1" dirty="0" smtClean="0"/>
              <a:t>MQTT</a:t>
            </a:r>
            <a:r>
              <a:rPr lang="es-ES" sz="900" dirty="0" smtClean="0"/>
              <a:t>)</a:t>
            </a:r>
            <a:endParaRPr lang="en-US" sz="900" dirty="0" smtClean="0"/>
          </a:p>
        </p:txBody>
      </p:sp>
      <p:sp>
        <p:nvSpPr>
          <p:cNvPr id="115" name="TextBox 114"/>
          <p:cNvSpPr txBox="1"/>
          <p:nvPr/>
        </p:nvSpPr>
        <p:spPr>
          <a:xfrm>
            <a:off x="-3174119" y="4795381"/>
            <a:ext cx="4001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Recibe comandos distancia y dirección a próximo punto de trayectoria (</a:t>
            </a:r>
            <a:r>
              <a:rPr lang="es-ES" sz="900" b="1" dirty="0" smtClean="0"/>
              <a:t>Seria USB</a:t>
            </a:r>
            <a:r>
              <a:rPr lang="es-ES" sz="900" dirty="0" smtClean="0"/>
              <a:t>)</a:t>
            </a:r>
            <a:endParaRPr lang="en-US" sz="900" dirty="0" smtClean="0"/>
          </a:p>
        </p:txBody>
      </p:sp>
      <p:sp>
        <p:nvSpPr>
          <p:cNvPr id="116" name="TextBox 115"/>
          <p:cNvSpPr txBox="1"/>
          <p:nvPr/>
        </p:nvSpPr>
        <p:spPr>
          <a:xfrm>
            <a:off x="-3174119" y="5039159"/>
            <a:ext cx="4001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Lee sensores (magnetómetro, sonar, </a:t>
            </a:r>
            <a:r>
              <a:rPr lang="es-ES" sz="900" dirty="0" err="1" smtClean="0"/>
              <a:t>encoders</a:t>
            </a:r>
            <a:r>
              <a:rPr lang="es-ES" sz="900" dirty="0" smtClean="0"/>
              <a:t>)</a:t>
            </a:r>
          </a:p>
          <a:p>
            <a:endParaRPr lang="en-US" sz="700" dirty="0" smtClean="0"/>
          </a:p>
        </p:txBody>
      </p:sp>
      <p:sp>
        <p:nvSpPr>
          <p:cNvPr id="117" name="TextBox 116"/>
          <p:cNvSpPr txBox="1"/>
          <p:nvPr/>
        </p:nvSpPr>
        <p:spPr>
          <a:xfrm>
            <a:off x="-3174119" y="5292216"/>
            <a:ext cx="4001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Calcula distancia a desplazar</a:t>
            </a:r>
            <a:endParaRPr lang="en-US" sz="900" dirty="0" smtClean="0"/>
          </a:p>
        </p:txBody>
      </p:sp>
      <p:sp>
        <p:nvSpPr>
          <p:cNvPr id="118" name="TextBox 117"/>
          <p:cNvSpPr txBox="1"/>
          <p:nvPr/>
        </p:nvSpPr>
        <p:spPr>
          <a:xfrm>
            <a:off x="-3174119" y="5511405"/>
            <a:ext cx="4001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Calcula ángulo de giro</a:t>
            </a:r>
            <a:endParaRPr lang="en-US" sz="900" dirty="0" smtClean="0"/>
          </a:p>
        </p:txBody>
      </p:sp>
      <p:sp>
        <p:nvSpPr>
          <p:cNvPr id="119" name="TextBox 118"/>
          <p:cNvSpPr txBox="1"/>
          <p:nvPr/>
        </p:nvSpPr>
        <p:spPr>
          <a:xfrm>
            <a:off x="-3174119" y="5718499"/>
            <a:ext cx="4001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Controla motores</a:t>
            </a:r>
            <a:endParaRPr lang="en-US" sz="900" dirty="0" smtClean="0"/>
          </a:p>
        </p:txBody>
      </p:sp>
      <p:pic>
        <p:nvPicPr>
          <p:cNvPr id="120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804" y="1835910"/>
            <a:ext cx="246121" cy="3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 descr="Image result for arduin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6743" y="4380321"/>
            <a:ext cx="508048" cy="5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2920375" y="2071001"/>
            <a:ext cx="195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PiB</a:t>
            </a:r>
            <a:endParaRPr 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12545101" y="4578221"/>
            <a:ext cx="195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Arduino B</a:t>
            </a:r>
            <a:endParaRPr lang="en-US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1394688" y="2515809"/>
            <a:ext cx="2924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Recibe comandos de </a:t>
            </a:r>
            <a:r>
              <a:rPr lang="es-ES" sz="900" dirty="0" err="1" smtClean="0"/>
              <a:t>PiA</a:t>
            </a:r>
            <a:r>
              <a:rPr lang="es-ES" sz="900" dirty="0" smtClean="0"/>
              <a:t> (</a:t>
            </a:r>
            <a:r>
              <a:rPr lang="es-ES" sz="900" b="1" dirty="0" smtClean="0"/>
              <a:t>MQTT</a:t>
            </a:r>
            <a:r>
              <a:rPr lang="es-ES" sz="9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 smtClean="0"/>
              <a:t>Cuando empezar el sondeo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 smtClean="0"/>
              <a:t>Cuando empezar tomar fotos</a:t>
            </a:r>
            <a:endParaRPr lang="en-US" sz="900" dirty="0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11394688" y="4981573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Controla actuador</a:t>
            </a:r>
            <a:endParaRPr lang="en-US" sz="900" dirty="0" smtClean="0"/>
          </a:p>
        </p:txBody>
      </p:sp>
      <p:sp>
        <p:nvSpPr>
          <p:cNvPr id="126" name="TextBox 125"/>
          <p:cNvSpPr txBox="1"/>
          <p:nvPr/>
        </p:nvSpPr>
        <p:spPr>
          <a:xfrm>
            <a:off x="11394688" y="5220474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Controla servo motor que sitúa la sonda</a:t>
            </a:r>
            <a:endParaRPr lang="en-US" sz="900" dirty="0" smtClean="0"/>
          </a:p>
        </p:txBody>
      </p:sp>
      <p:sp>
        <p:nvSpPr>
          <p:cNvPr id="127" name="TextBox 126"/>
          <p:cNvSpPr txBox="1"/>
          <p:nvPr/>
        </p:nvSpPr>
        <p:spPr>
          <a:xfrm>
            <a:off x="11394688" y="5471547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Obtiene datos de sondeo</a:t>
            </a:r>
            <a:endParaRPr lang="en-US" sz="900" dirty="0" smtClean="0"/>
          </a:p>
        </p:txBody>
      </p:sp>
      <p:sp>
        <p:nvSpPr>
          <p:cNvPr id="128" name="TextBox 127"/>
          <p:cNvSpPr txBox="1"/>
          <p:nvPr/>
        </p:nvSpPr>
        <p:spPr>
          <a:xfrm>
            <a:off x="11394688" y="5707605"/>
            <a:ext cx="292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Manda datos de sondeo a </a:t>
            </a:r>
            <a:r>
              <a:rPr lang="es-ES" sz="900" dirty="0" err="1" smtClean="0"/>
              <a:t>PiA</a:t>
            </a:r>
            <a:r>
              <a:rPr lang="es-ES" sz="900" dirty="0" smtClean="0"/>
              <a:t> (</a:t>
            </a:r>
            <a:r>
              <a:rPr lang="es-ES" sz="900" b="1" dirty="0" smtClean="0"/>
              <a:t>Serie USB</a:t>
            </a:r>
            <a:r>
              <a:rPr lang="es-ES" sz="900" dirty="0" smtClean="0"/>
              <a:t>)</a:t>
            </a:r>
          </a:p>
          <a:p>
            <a:r>
              <a:rPr lang="es-ES" sz="900" dirty="0" smtClean="0"/>
              <a:t> </a:t>
            </a:r>
            <a:endParaRPr lang="en-US" sz="900" dirty="0" smtClean="0"/>
          </a:p>
        </p:txBody>
      </p:sp>
      <p:sp>
        <p:nvSpPr>
          <p:cNvPr id="129" name="TextBox 128"/>
          <p:cNvSpPr txBox="1"/>
          <p:nvPr/>
        </p:nvSpPr>
        <p:spPr>
          <a:xfrm>
            <a:off x="11394688" y="5924625"/>
            <a:ext cx="3250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Conecta y desconecta batería en caso de emergencia</a:t>
            </a:r>
            <a:endParaRPr lang="en-US" sz="900" dirty="0" smtClean="0"/>
          </a:p>
        </p:txBody>
      </p:sp>
      <p:sp>
        <p:nvSpPr>
          <p:cNvPr id="130" name="TextBox 129"/>
          <p:cNvSpPr txBox="1"/>
          <p:nvPr/>
        </p:nvSpPr>
        <p:spPr>
          <a:xfrm>
            <a:off x="11394688" y="3073589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Recibe los datos de sondeo de Arduino B</a:t>
            </a:r>
            <a:endParaRPr lang="en-US" sz="700" dirty="0" smtClean="0"/>
          </a:p>
        </p:txBody>
      </p:sp>
      <p:sp>
        <p:nvSpPr>
          <p:cNvPr id="131" name="TextBox 130"/>
          <p:cNvSpPr txBox="1"/>
          <p:nvPr/>
        </p:nvSpPr>
        <p:spPr>
          <a:xfrm>
            <a:off x="11394688" y="3380936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Controla la cámara</a:t>
            </a:r>
            <a:endParaRPr lang="en-US" sz="700" dirty="0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11394688" y="3662106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Manda las fotos (</a:t>
            </a:r>
            <a:r>
              <a:rPr lang="es-ES" sz="900" b="1" dirty="0" smtClean="0"/>
              <a:t>MQTT</a:t>
            </a:r>
            <a:r>
              <a:rPr lang="es-ES" sz="900" dirty="0" smtClean="0"/>
              <a:t>)</a:t>
            </a:r>
            <a:endParaRPr lang="en-US" sz="700" dirty="0" smtClean="0"/>
          </a:p>
        </p:txBody>
      </p:sp>
      <p:pic>
        <p:nvPicPr>
          <p:cNvPr id="133" name="Picture 26" descr="Image result for arduin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4845" y="4487465"/>
            <a:ext cx="508048" cy="5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/>
          <p:cNvSpPr/>
          <p:nvPr/>
        </p:nvSpPr>
        <p:spPr>
          <a:xfrm>
            <a:off x="11318486" y="1940036"/>
            <a:ext cx="4209748" cy="42220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1377319" y="1962526"/>
            <a:ext cx="4134836" cy="419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11344513" y="1940036"/>
            <a:ext cx="4167642" cy="421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2173046" y="1727299"/>
            <a:ext cx="2924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>
                <a:solidFill>
                  <a:schemeClr val="accent1"/>
                </a:solidFill>
              </a:rPr>
              <a:t>Todavía no está hecha esta parte</a:t>
            </a:r>
            <a:endParaRPr lang="en-US" sz="700" dirty="0" smtClean="0">
              <a:solidFill>
                <a:schemeClr val="accent1"/>
              </a:solidFill>
            </a:endParaRPr>
          </a:p>
        </p:txBody>
      </p:sp>
      <p:pic>
        <p:nvPicPr>
          <p:cNvPr id="139" name="Picture 18" descr="Image result for flask we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84" y="1137094"/>
            <a:ext cx="144001" cy="1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Image result for phpLiteAdmi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1" y="1143662"/>
            <a:ext cx="195047" cy="1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i1.wp.com/randomnerdtutorials.com/wp-content/uploads/2017/01/Eclipse-Mosquitto-logo.png?w=200&amp;ssl=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91" y="3316470"/>
            <a:ext cx="312641" cy="3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Curved Connector 140"/>
          <p:cNvCxnSpPr/>
          <p:nvPr/>
        </p:nvCxnSpPr>
        <p:spPr>
          <a:xfrm rot="5400000">
            <a:off x="3940246" y="3301927"/>
            <a:ext cx="870089" cy="387776"/>
          </a:xfrm>
          <a:prstGeom prst="curvedConnector3">
            <a:avLst>
              <a:gd name="adj1" fmla="val 56568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3689947" y="3281320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45" name="Curved Connector 144"/>
          <p:cNvCxnSpPr/>
          <p:nvPr/>
        </p:nvCxnSpPr>
        <p:spPr>
          <a:xfrm rot="16200000" flipV="1">
            <a:off x="6740033" y="3191929"/>
            <a:ext cx="849396" cy="622181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332711" y="3422944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0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s-ES" dirty="0" err="1" smtClean="0"/>
              <a:t>ágenes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Servidor: </a:t>
            </a:r>
            <a:r>
              <a:rPr lang="en-US" dirty="0" smtClean="0">
                <a:hlinkClick r:id="rId2"/>
              </a:rPr>
              <a:t>https://openclipart.org/detail/237992/cloud-server</a:t>
            </a:r>
            <a:endParaRPr lang="en-US" dirty="0" smtClean="0"/>
          </a:p>
          <a:p>
            <a:r>
              <a:rPr lang="en-US" dirty="0" smtClean="0"/>
              <a:t>Flask: </a:t>
            </a:r>
            <a:r>
              <a:rPr lang="en-US" dirty="0" smtClean="0">
                <a:hlinkClick r:id="rId3"/>
              </a:rPr>
              <a:t>http://flask-training-courses.uk/courses/flask4py</a:t>
            </a:r>
            <a:endParaRPr lang="en-US" dirty="0" smtClean="0"/>
          </a:p>
          <a:p>
            <a:r>
              <a:rPr lang="es-ES" dirty="0" smtClean="0"/>
              <a:t>Mosquitto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i1.wp.com/randomnerdtutorials.com/wp-content/uploads/2017/01/Eclipse-Mosquitto-logo.png?w=200&amp;ssl=1</a:t>
            </a:r>
            <a:r>
              <a:rPr lang="en-US" dirty="0" smtClean="0"/>
              <a:t> </a:t>
            </a:r>
          </a:p>
          <a:p>
            <a:r>
              <a:rPr lang="en-US" dirty="0" smtClean="0"/>
              <a:t>Sat</a:t>
            </a:r>
            <a:r>
              <a:rPr lang="es-ES" dirty="0" smtClean="0"/>
              <a:t>élite: </a:t>
            </a:r>
            <a:r>
              <a:rPr lang="en-US" dirty="0" smtClean="0">
                <a:hlinkClick r:id="rId5"/>
              </a:rPr>
              <a:t>https://commons.wikimedia.org/wiki/File:FP_Satellite_icon.svg</a:t>
            </a:r>
            <a:endParaRPr lang="en-US" dirty="0" smtClean="0"/>
          </a:p>
          <a:p>
            <a:r>
              <a:rPr lang="es-ES" dirty="0" smtClean="0"/>
              <a:t>Raspberry Pi</a:t>
            </a:r>
            <a:r>
              <a:rPr lang="en-US" dirty="0" smtClean="0"/>
              <a:t>: </a:t>
            </a:r>
            <a:r>
              <a:rPr lang="en-US" dirty="0" smtClean="0">
                <a:hlinkClick r:id="rId6"/>
              </a:rPr>
              <a:t>https://dev.iachieved.it/iachievedit/swift-3-0-on-raspberry-pi-2-and-3/</a:t>
            </a:r>
            <a:endParaRPr lang="en-US" dirty="0" smtClean="0"/>
          </a:p>
          <a:p>
            <a:r>
              <a:rPr lang="en-US" dirty="0"/>
              <a:t>Campo: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greentumble.com/wp-content/uploads/2016/07/Monoculture-farming.jpg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marchaParo</a:t>
            </a:r>
            <a:r>
              <a:rPr lang="en-US" dirty="0" smtClean="0"/>
              <a:t>: </a:t>
            </a:r>
            <a:r>
              <a:rPr lang="en-US" dirty="0" smtClean="0">
                <a:hlinkClick r:id="rId8"/>
              </a:rPr>
              <a:t>https://images-na.ssl-images-amazon.com/images/I/31xLbVROmIL._SX425_.jpg</a:t>
            </a:r>
            <a:endParaRPr lang="en-US" dirty="0" smtClean="0"/>
          </a:p>
          <a:p>
            <a:r>
              <a:rPr lang="en-US" dirty="0" smtClean="0"/>
              <a:t>Cable USB: </a:t>
            </a:r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thegoodguys.sirv.com/products/50037642/50037642_131881.PNG?scale.height=505&amp;scale.width=773&amp;canvas.height=505&amp;canvas.width=773&amp;canvas.opacity=0&amp;format=png&amp;png.optimize=true</a:t>
            </a:r>
            <a:endParaRPr lang="en-US" dirty="0" smtClean="0"/>
          </a:p>
          <a:p>
            <a:r>
              <a:rPr lang="en-US" dirty="0" smtClean="0"/>
              <a:t>SQLite: </a:t>
            </a:r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</a:t>
            </a:r>
            <a:r>
              <a:rPr lang="en-US" dirty="0" smtClean="0">
                <a:hlinkClick r:id="rId10"/>
              </a:rPr>
              <a:t>www.phpliteadmin.org/wp-content/uploads/2016/04/cropped-logo.png</a:t>
            </a:r>
            <a:endParaRPr lang="en-US" dirty="0" smtClean="0"/>
          </a:p>
          <a:p>
            <a:r>
              <a:rPr lang="es-ES" dirty="0" smtClean="0"/>
              <a:t>Calendario</a:t>
            </a:r>
            <a:r>
              <a:rPr lang="en-US" dirty="0" smtClean="0"/>
              <a:t>: </a:t>
            </a:r>
            <a:r>
              <a:rPr lang="en-US" dirty="0" smtClean="0">
                <a:hlinkClick r:id="rId11"/>
              </a:rPr>
              <a:t>http</a:t>
            </a:r>
            <a:r>
              <a:rPr lang="en-US" dirty="0">
                <a:hlinkClick r:id="rId11"/>
              </a:rPr>
              <a:t>://</a:t>
            </a:r>
            <a:r>
              <a:rPr lang="en-US" dirty="0" smtClean="0">
                <a:hlinkClick r:id="rId11"/>
              </a:rPr>
              <a:t>ddsb.ca/school/donaldawilsonss/PublishingImages/Calendar%203.png</a:t>
            </a:r>
            <a:endParaRPr lang="en-US" dirty="0" smtClean="0"/>
          </a:p>
          <a:p>
            <a:r>
              <a:rPr lang="en-US" dirty="0" smtClean="0"/>
              <a:t>Rel</a:t>
            </a:r>
            <a:r>
              <a:rPr lang="es-ES" dirty="0" smtClean="0"/>
              <a:t>é</a:t>
            </a:r>
            <a:r>
              <a:rPr lang="en-US" dirty="0" smtClean="0"/>
              <a:t>: </a:t>
            </a:r>
            <a:r>
              <a:rPr lang="en-US" dirty="0" smtClean="0">
                <a:hlinkClick r:id="rId12"/>
              </a:rPr>
              <a:t>http</a:t>
            </a:r>
            <a:r>
              <a:rPr lang="en-US" dirty="0">
                <a:hlinkClick r:id="rId12"/>
              </a:rPr>
              <a:t>://</a:t>
            </a:r>
            <a:r>
              <a:rPr lang="en-US" dirty="0" smtClean="0">
                <a:hlinkClick r:id="rId12"/>
              </a:rPr>
              <a:t>www.salvadoraquitem.com.br/web/wp-content/uploads/2017/06/rele_01_canal-02.png</a:t>
            </a:r>
            <a:endParaRPr lang="en-US" dirty="0" smtClean="0"/>
          </a:p>
          <a:p>
            <a:r>
              <a:rPr lang="en-US" dirty="0" err="1" smtClean="0"/>
              <a:t>Bater</a:t>
            </a:r>
            <a:r>
              <a:rPr lang="es-ES" dirty="0" err="1" smtClean="0"/>
              <a:t>ía</a:t>
            </a:r>
            <a:r>
              <a:rPr lang="en-US" dirty="0" smtClean="0"/>
              <a:t>: </a:t>
            </a:r>
            <a:r>
              <a:rPr lang="en-US" dirty="0" smtClean="0">
                <a:hlinkClick r:id="rId13"/>
              </a:rPr>
              <a:t>http</a:t>
            </a:r>
            <a:r>
              <a:rPr lang="en-US" dirty="0">
                <a:hlinkClick r:id="rId13"/>
              </a:rPr>
              <a:t>://</a:t>
            </a:r>
            <a:r>
              <a:rPr lang="en-US" dirty="0" smtClean="0">
                <a:hlinkClick r:id="rId13"/>
              </a:rPr>
              <a:t>www.free-icons-download.net/images/battery-symbol-icon-63483.png</a:t>
            </a:r>
            <a:endParaRPr lang="en-US" dirty="0" smtClean="0"/>
          </a:p>
          <a:p>
            <a:r>
              <a:rPr lang="en-US" dirty="0" smtClean="0"/>
              <a:t>Control IR: </a:t>
            </a:r>
            <a:r>
              <a:rPr lang="en-US" dirty="0" smtClean="0">
                <a:hlinkClick r:id="rId14"/>
              </a:rPr>
              <a:t>https</a:t>
            </a:r>
            <a:r>
              <a:rPr lang="en-US" dirty="0">
                <a:hlinkClick r:id="rId14"/>
              </a:rPr>
              <a:t>://</a:t>
            </a:r>
            <a:r>
              <a:rPr lang="en-US" dirty="0" smtClean="0">
                <a:hlinkClick r:id="rId14"/>
              </a:rPr>
              <a:t>camo.githubusercontent.com/cd9792452281738b3cc680d91be2c32fc75fcb0d/687474703a2f2f692e696d6775722e636f6d2f6b3830623755662e706e67</a:t>
            </a:r>
            <a:endParaRPr lang="en-US" dirty="0" smtClean="0"/>
          </a:p>
          <a:p>
            <a:r>
              <a:rPr lang="en-US" dirty="0" smtClean="0"/>
              <a:t>Se</a:t>
            </a:r>
            <a:r>
              <a:rPr lang="es-ES" dirty="0" smtClean="0"/>
              <a:t>ñal IR</a:t>
            </a:r>
            <a:r>
              <a:rPr lang="en-US" dirty="0" smtClean="0"/>
              <a:t>: </a:t>
            </a:r>
            <a:r>
              <a:rPr lang="en-US" dirty="0" smtClean="0">
                <a:hlinkClick r:id="rId15"/>
              </a:rPr>
              <a:t>https</a:t>
            </a:r>
            <a:r>
              <a:rPr lang="en-US" dirty="0">
                <a:hlinkClick r:id="rId15"/>
              </a:rPr>
              <a:t>://</a:t>
            </a:r>
            <a:r>
              <a:rPr lang="en-US" dirty="0" smtClean="0">
                <a:hlinkClick r:id="rId15"/>
              </a:rPr>
              <a:t>openclipart.org/image/2400px/svg_to_png/239995/IR_symbol_paths.png</a:t>
            </a:r>
            <a:endParaRPr lang="en-US" dirty="0" smtClean="0"/>
          </a:p>
          <a:p>
            <a:r>
              <a:rPr lang="en-US" dirty="0" smtClean="0"/>
              <a:t>Arduino</a:t>
            </a:r>
            <a:r>
              <a:rPr lang="en-US" dirty="0"/>
              <a:t>: 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i0.wp.com/fearescaperoom.com/wp-content/uploads/2018/04/arduino-logo-363f5dda317309ae-512x512-e1523823814294.png?ssl=1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Sensor ultrasonidos</a:t>
            </a:r>
            <a:r>
              <a:rPr lang="en-US" dirty="0"/>
              <a:t>: </a:t>
            </a:r>
            <a:r>
              <a:rPr lang="en-US" dirty="0">
                <a:hlinkClick r:id="rId17"/>
              </a:rPr>
              <a:t>https://social.technet.microsoft.com/wiki/cfs-filesystemfile.ashx/__</a:t>
            </a:r>
            <a:r>
              <a:rPr lang="en-US" dirty="0" smtClean="0">
                <a:hlinkClick r:id="rId17"/>
              </a:rPr>
              <a:t>key/communityserver-wikis-components-files/00-00-00-00-05/4087.Ultrasonic.png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Br</a:t>
            </a:r>
            <a:r>
              <a:rPr lang="es-ES" dirty="0" err="1" smtClean="0"/>
              <a:t>újula</a:t>
            </a:r>
            <a:r>
              <a:rPr lang="en-US" dirty="0"/>
              <a:t>: </a:t>
            </a:r>
            <a:r>
              <a:rPr lang="en-US" dirty="0">
                <a:hlinkClick r:id="rId18"/>
              </a:rPr>
              <a:t>https://1.bp.blogspot.com/-0na65G4PvBE/U_-</a:t>
            </a:r>
            <a:r>
              <a:rPr lang="en-US" dirty="0" smtClean="0">
                <a:hlinkClick r:id="rId18"/>
              </a:rPr>
              <a:t>xq3GZQqI/AAAAAAAAHG0/OvClI5MoUWE/s1600/compass_rose_by_draconicparagon-d6rjgqi.png</a:t>
            </a:r>
            <a:r>
              <a:rPr lang="en-US" dirty="0" smtClean="0"/>
              <a:t> </a:t>
            </a:r>
          </a:p>
          <a:p>
            <a:r>
              <a:rPr lang="en-US" dirty="0"/>
              <a:t>Controlador de motores: </a:t>
            </a:r>
            <a:r>
              <a:rPr lang="en-US" dirty="0">
                <a:hlinkClick r:id="rId19"/>
              </a:rPr>
              <a:t>http://www.basicmicro.com/assets/templates/responsive-version-11-sept-2018/images/motion-controller.png</a:t>
            </a:r>
            <a:r>
              <a:rPr lang="en-US" dirty="0"/>
              <a:t> </a:t>
            </a:r>
          </a:p>
          <a:p>
            <a:r>
              <a:rPr lang="en-US" dirty="0"/>
              <a:t>Motor: </a:t>
            </a:r>
            <a:r>
              <a:rPr lang="en-US" dirty="0">
                <a:hlinkClick r:id="rId20"/>
              </a:rPr>
              <a:t>https://www.portescap.com/sites/default/files/prt_product_Brushless_DC_ECS-22_380x307_2.png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Actuador </a:t>
            </a:r>
            <a:r>
              <a:rPr lang="en-US" dirty="0"/>
              <a:t>lineal: </a:t>
            </a:r>
            <a:r>
              <a:rPr lang="en-US" dirty="0">
                <a:hlinkClick r:id="rId21"/>
              </a:rPr>
              <a:t>http://</a:t>
            </a:r>
            <a:r>
              <a:rPr lang="en-US" dirty="0" smtClean="0">
                <a:hlinkClick r:id="rId21"/>
              </a:rPr>
              <a:t>strutsafrica.co.za/wp-content/uploads/2017/01/Mini_Linear_Actuator_PA-14.png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Sonda</a:t>
            </a:r>
            <a:r>
              <a:rPr lang="en-US" dirty="0"/>
              <a:t>: </a:t>
            </a:r>
            <a:r>
              <a:rPr lang="en-US" dirty="0">
                <a:hlinkClick r:id="rId22"/>
              </a:rPr>
              <a:t>https://</a:t>
            </a:r>
            <a:r>
              <a:rPr lang="en-US" dirty="0" smtClean="0">
                <a:hlinkClick r:id="rId22"/>
              </a:rPr>
              <a:t>www.delta-t.co.uk/wp-content/uploads/2016/10/WET-1.png</a:t>
            </a:r>
            <a:r>
              <a:rPr lang="en-US" dirty="0" smtClean="0"/>
              <a:t> </a:t>
            </a:r>
          </a:p>
          <a:p>
            <a:r>
              <a:rPr lang="en-US" dirty="0"/>
              <a:t>Camera: </a:t>
            </a:r>
            <a:r>
              <a:rPr lang="en-US" dirty="0">
                <a:hlinkClick r:id="rId23"/>
              </a:rPr>
              <a:t>https://</a:t>
            </a:r>
            <a:r>
              <a:rPr lang="en-US" dirty="0" smtClean="0">
                <a:hlinkClick r:id="rId23"/>
              </a:rPr>
              <a:t>tshop.r10s.com/831/376/9897/085c/b0a8/2bdf/7ca4/11b2e8b59254ab3a2959ed.png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Parada de emergencia</a:t>
            </a:r>
            <a:r>
              <a:rPr lang="en-US" dirty="0"/>
              <a:t>: </a:t>
            </a:r>
            <a:r>
              <a:rPr lang="en-US" dirty="0">
                <a:hlinkClick r:id="rId24"/>
              </a:rPr>
              <a:t>http://</a:t>
            </a:r>
            <a:r>
              <a:rPr lang="en-US" dirty="0" smtClean="0">
                <a:hlinkClick r:id="rId24"/>
              </a:rPr>
              <a:t>proteusswitchgear.com/media/catalog/product/cache/1/image/500x500/9df78eab33525d08d6e5fb8d27136e95/E/M/EM-STOP_9.png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Obst</a:t>
            </a:r>
            <a:r>
              <a:rPr lang="es-ES" dirty="0" err="1" smtClean="0"/>
              <a:t>áculo</a:t>
            </a:r>
            <a:r>
              <a:rPr lang="en-US" dirty="0"/>
              <a:t>: </a:t>
            </a:r>
            <a:r>
              <a:rPr lang="en-US" dirty="0">
                <a:hlinkClick r:id="rId25"/>
              </a:rPr>
              <a:t>https://</a:t>
            </a:r>
            <a:r>
              <a:rPr lang="en-US" dirty="0" smtClean="0">
                <a:hlinkClick r:id="rId25"/>
              </a:rPr>
              <a:t>cdn1.iconfinder.com/data/icons/sports-32/64/sport-34-512.png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Objetivo</a:t>
            </a:r>
            <a:r>
              <a:rPr lang="en-US" dirty="0"/>
              <a:t>: </a:t>
            </a:r>
            <a:r>
              <a:rPr lang="en-US" dirty="0">
                <a:hlinkClick r:id="rId26"/>
              </a:rPr>
              <a:t>https://</a:t>
            </a:r>
            <a:r>
              <a:rPr lang="en-US" dirty="0" smtClean="0">
                <a:hlinkClick r:id="rId26"/>
              </a:rPr>
              <a:t>cdn.pixabay.com/photo/2016/04/01/11/18/ancient-1300292_960_720.png</a:t>
            </a:r>
            <a:endParaRPr lang="en-US" dirty="0" smtClean="0"/>
          </a:p>
          <a:p>
            <a:r>
              <a:rPr lang="en-US" dirty="0" smtClean="0"/>
              <a:t>Portátil: </a:t>
            </a:r>
            <a:r>
              <a:rPr lang="en-US" dirty="0">
                <a:hlinkClick r:id="rId27"/>
              </a:rPr>
              <a:t>http://pluspng.com/laptop-png-black-and-white-2432.html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Llama: </a:t>
            </a:r>
            <a:r>
              <a:rPr lang="en-US" dirty="0">
                <a:hlinkClick r:id="rId28"/>
              </a:rPr>
              <a:t>https://</a:t>
            </a:r>
            <a:r>
              <a:rPr lang="en-US" dirty="0" smtClean="0">
                <a:hlinkClick r:id="rId28"/>
              </a:rPr>
              <a:t>i1.wp.com/futurerestoration.com/wp-content/uploads/2018/06/fire-icon-80-1.png</a:t>
            </a:r>
            <a:r>
              <a:rPr lang="en-US" dirty="0" smtClean="0"/>
              <a:t> </a:t>
            </a:r>
          </a:p>
          <a:p>
            <a:r>
              <a:rPr lang="es-ES" dirty="0"/>
              <a:t>Gota: </a:t>
            </a:r>
            <a:r>
              <a:rPr lang="es-ES" dirty="0">
                <a:hlinkClick r:id="rId29"/>
              </a:rPr>
              <a:t>http://</a:t>
            </a:r>
            <a:r>
              <a:rPr lang="es-ES" dirty="0" smtClean="0">
                <a:hlinkClick r:id="rId29"/>
              </a:rPr>
              <a:t>tcmud.org/wp-content/uploads/2012/09/water-drop.png</a:t>
            </a:r>
            <a:r>
              <a:rPr lang="es-ES" dirty="0" smtClean="0"/>
              <a:t> </a:t>
            </a:r>
            <a:endParaRPr lang="en-US" dirty="0"/>
          </a:p>
          <a:p>
            <a:r>
              <a:rPr lang="es-ES" dirty="0"/>
              <a:t>Calavera: </a:t>
            </a:r>
            <a:r>
              <a:rPr lang="es-ES" dirty="0">
                <a:hlinkClick r:id="rId30"/>
              </a:rPr>
              <a:t>https://</a:t>
            </a:r>
            <a:r>
              <a:rPr lang="es-ES" dirty="0" smtClean="0">
                <a:hlinkClick r:id="rId30"/>
              </a:rPr>
              <a:t>b.kisscc0.com/20180814/fbe/kisscc0-human-skull-symbolism-skull-and-crossbones-skull-a-calavera-vector-5b72ce0ace5f88.7730128115342505068453.png</a:t>
            </a:r>
            <a:r>
              <a:rPr lang="es-E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8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256" y="3202072"/>
            <a:ext cx="3133725" cy="3457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667" y="0"/>
            <a:ext cx="3143250" cy="346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8" y="-52387"/>
            <a:ext cx="3171825" cy="3486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32" y="3168735"/>
            <a:ext cx="3152775" cy="3495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9057" y="-61912"/>
            <a:ext cx="3152775" cy="3495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007" y="3197310"/>
            <a:ext cx="3133725" cy="346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3732" y="-71437"/>
            <a:ext cx="3152775" cy="3505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126" y="3297581"/>
            <a:ext cx="31337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8854" y="-98854"/>
            <a:ext cx="12529751" cy="7166919"/>
          </a:xfrm>
          <a:prstGeom prst="rect">
            <a:avLst/>
          </a:prstGeom>
          <a:solidFill>
            <a:srgbClr val="2A61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8" descr="https://greentumble.com/wp-content/uploads/2016/07/Monoculture-far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2" y="787167"/>
            <a:ext cx="12197332" cy="762333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glow>
              <a:schemeClr val="accent1"/>
            </a:glow>
          </a:effectLst>
        </p:spPr>
      </p:pic>
      <p:sp>
        <p:nvSpPr>
          <p:cNvPr id="235" name="Rounded Rectangle 234"/>
          <p:cNvSpPr/>
          <p:nvPr/>
        </p:nvSpPr>
        <p:spPr>
          <a:xfrm>
            <a:off x="-836761" y="783581"/>
            <a:ext cx="13764986" cy="85176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000" dirty="0"/>
          </a:p>
        </p:txBody>
      </p:sp>
      <p:pic>
        <p:nvPicPr>
          <p:cNvPr id="213" name="Picture 2" descr="Image result for laptop black and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64" y="957052"/>
            <a:ext cx="1400624" cy="1236756"/>
          </a:xfrm>
          <a:prstGeom prst="rect">
            <a:avLst/>
          </a:prstGeom>
          <a:noFill/>
          <a:effectLst>
            <a:glow rad="127000">
              <a:schemeClr val="accent3">
                <a:lumMod val="40000"/>
                <a:lumOff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82575"/>
            <a:ext cx="10972800" cy="1325563"/>
          </a:xfrm>
        </p:spPr>
        <p:txBody>
          <a:bodyPr/>
          <a:lstStyle/>
          <a:p>
            <a:r>
              <a:rPr lang="es-ES" dirty="0" smtClean="0"/>
              <a:t>Cíclo Típico de Funcionamiento Autónomo</a:t>
            </a:r>
            <a:endParaRPr lang="en-US" sz="2000" dirty="0"/>
          </a:p>
        </p:txBody>
      </p:sp>
      <p:pic>
        <p:nvPicPr>
          <p:cNvPr id="10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30" y="4410792"/>
            <a:ext cx="1056363" cy="880303"/>
          </a:xfrm>
          <a:prstGeom prst="rect">
            <a:avLst/>
          </a:prstGeom>
          <a:solidFill>
            <a:srgbClr val="F5DBDB">
              <a:alpha val="0"/>
            </a:srgbClr>
          </a:solidFill>
          <a:effectLst>
            <a:glow rad="63500">
              <a:srgbClr val="E5A5A5">
                <a:alpha val="40000"/>
              </a:srgbClr>
            </a:glow>
          </a:effectLst>
          <a:extLst/>
        </p:spPr>
      </p:pic>
      <p:grpSp>
        <p:nvGrpSpPr>
          <p:cNvPr id="7" name="Group 6"/>
          <p:cNvGrpSpPr/>
          <p:nvPr/>
        </p:nvGrpSpPr>
        <p:grpSpPr>
          <a:xfrm>
            <a:off x="2088278" y="4202866"/>
            <a:ext cx="271388" cy="367907"/>
            <a:chOff x="8484983" y="4178133"/>
            <a:chExt cx="419342" cy="550736"/>
          </a:xfrm>
        </p:grpSpPr>
        <p:pic>
          <p:nvPicPr>
            <p:cNvPr id="112" name="Picture 2" descr="https://dev.iachieved.it/iachievedit/wp-content/uploads/2016/06/raspberry-pi-logo-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4983" y="4178133"/>
              <a:ext cx="320416" cy="40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Rectangle 112"/>
            <p:cNvSpPr/>
            <p:nvPr/>
          </p:nvSpPr>
          <p:spPr>
            <a:xfrm>
              <a:off x="8672049" y="4328759"/>
              <a:ext cx="23227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</a:t>
              </a:r>
              <a:endParaRPr lang="en-US" sz="2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63396" y="4202866"/>
            <a:ext cx="271388" cy="367907"/>
            <a:chOff x="4176396" y="4181889"/>
            <a:chExt cx="419342" cy="550736"/>
          </a:xfrm>
        </p:grpSpPr>
        <p:pic>
          <p:nvPicPr>
            <p:cNvPr id="115" name="Picture 2" descr="https://dev.iachieved.it/iachievedit/wp-content/uploads/2016/06/raspberry-pi-logo-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396" y="4181889"/>
              <a:ext cx="320416" cy="40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Rectangle 115"/>
            <p:cNvSpPr/>
            <p:nvPr/>
          </p:nvSpPr>
          <p:spPr>
            <a:xfrm>
              <a:off x="4363462" y="4332515"/>
              <a:ext cx="23227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</a:t>
              </a:r>
              <a:endParaRPr lang="en-US" sz="2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cxnSp>
        <p:nvCxnSpPr>
          <p:cNvPr id="124" name="Curved Connector 123"/>
          <p:cNvCxnSpPr>
            <a:stCxn id="112" idx="0"/>
            <a:endCxn id="213" idx="1"/>
          </p:cNvCxnSpPr>
          <p:nvPr/>
        </p:nvCxnSpPr>
        <p:spPr>
          <a:xfrm rot="5400000" flipH="1" flipV="1">
            <a:off x="2588144" y="1179247"/>
            <a:ext cx="2627436" cy="3419803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urved Connector 125"/>
          <p:cNvCxnSpPr>
            <a:stCxn id="115" idx="0"/>
            <a:endCxn id="213" idx="1"/>
          </p:cNvCxnSpPr>
          <p:nvPr/>
        </p:nvCxnSpPr>
        <p:spPr>
          <a:xfrm rot="5400000" flipH="1" flipV="1">
            <a:off x="2325703" y="916806"/>
            <a:ext cx="2627436" cy="3944685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>
            <a:stCxn id="213" idx="1"/>
            <a:endCxn id="10" idx="0"/>
          </p:cNvCxnSpPr>
          <p:nvPr/>
        </p:nvCxnSpPr>
        <p:spPr>
          <a:xfrm rot="10800000" flipV="1">
            <a:off x="1904012" y="1575430"/>
            <a:ext cx="3707752" cy="2835362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/>
          <p:cNvCxnSpPr>
            <a:stCxn id="141" idx="2"/>
            <a:endCxn id="10" idx="3"/>
          </p:cNvCxnSpPr>
          <p:nvPr/>
        </p:nvCxnSpPr>
        <p:spPr>
          <a:xfrm rot="5400000">
            <a:off x="2748503" y="2636706"/>
            <a:ext cx="1897928" cy="2530548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28948" y="1721910"/>
            <a:ext cx="2067586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CAMBIAR A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MODO NAV AUTO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2" name="Curved Connector 141"/>
          <p:cNvCxnSpPr>
            <a:stCxn id="143" idx="2"/>
            <a:endCxn id="10" idx="3"/>
          </p:cNvCxnSpPr>
          <p:nvPr/>
        </p:nvCxnSpPr>
        <p:spPr>
          <a:xfrm rot="5400000">
            <a:off x="3932259" y="2428424"/>
            <a:ext cx="922455" cy="3922585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320985" y="2697383"/>
            <a:ext cx="2067586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ASIGNAR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 OBJ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6" name="Curved Connector 145"/>
          <p:cNvCxnSpPr>
            <a:stCxn id="154" idx="2"/>
            <a:endCxn id="115" idx="1"/>
          </p:cNvCxnSpPr>
          <p:nvPr/>
        </p:nvCxnSpPr>
        <p:spPr>
          <a:xfrm rot="16200000" flipH="1">
            <a:off x="225356" y="2999024"/>
            <a:ext cx="2263474" cy="412606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1646294" y="1830293"/>
            <a:ext cx="1954618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SYNC MODO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Típ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INACTIVO)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4" name="Picture 24" descr="Image result for satellite black and whi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184" y="1248378"/>
            <a:ext cx="825212" cy="8252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/>
          <p:cNvSpPr/>
          <p:nvPr/>
        </p:nvSpPr>
        <p:spPr>
          <a:xfrm>
            <a:off x="-97245" y="3136813"/>
            <a:ext cx="1954618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ESPERA A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 ACT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13248" y="4776163"/>
            <a:ext cx="1954618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GENERA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TRAYECTORIA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109627" y="1721909"/>
            <a:ext cx="1570950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COMENZAR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MARCHA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1" name="Curved Connector 170"/>
          <p:cNvCxnSpPr>
            <a:stCxn id="164" idx="1"/>
            <a:endCxn id="10" idx="3"/>
          </p:cNvCxnSpPr>
          <p:nvPr/>
        </p:nvCxnSpPr>
        <p:spPr>
          <a:xfrm rot="10800000" flipV="1">
            <a:off x="2432193" y="2337462"/>
            <a:ext cx="4677434" cy="2513482"/>
          </a:xfrm>
          <a:prstGeom prst="curvedConnector3">
            <a:avLst>
              <a:gd name="adj1" fmla="val 3208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2897230" y="4829970"/>
            <a:ext cx="2431379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DIRIJE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NAVEGAR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5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30" y="6001203"/>
            <a:ext cx="1056363" cy="880303"/>
          </a:xfrm>
          <a:prstGeom prst="rect">
            <a:avLst/>
          </a:prstGeom>
          <a:solidFill>
            <a:srgbClr val="F5DBDB">
              <a:alpha val="0"/>
            </a:srgbClr>
          </a:solidFill>
          <a:effectLst>
            <a:glow rad="63500">
              <a:srgbClr val="E5A5A5">
                <a:alpha val="40000"/>
              </a:srgbClr>
            </a:glow>
          </a:effectLst>
          <a:extLst/>
        </p:spPr>
      </p:pic>
      <p:grpSp>
        <p:nvGrpSpPr>
          <p:cNvPr id="176" name="Group 175"/>
          <p:cNvGrpSpPr/>
          <p:nvPr/>
        </p:nvGrpSpPr>
        <p:grpSpPr>
          <a:xfrm>
            <a:off x="4422580" y="6430611"/>
            <a:ext cx="452573" cy="323340"/>
            <a:chOff x="4082342" y="6252350"/>
            <a:chExt cx="672146" cy="424813"/>
          </a:xfrm>
        </p:grpSpPr>
        <p:pic>
          <p:nvPicPr>
            <p:cNvPr id="178" name="Picture 14" descr="https://i0.wp.com/fearescaperoom.com/wp-content/uploads/2018/04/arduino-logo-363f5dda317309ae-512x512-e1523823814294.png?ssl=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342" y="6252350"/>
              <a:ext cx="517623" cy="2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Rectangle 178"/>
            <p:cNvSpPr/>
            <p:nvPr/>
          </p:nvSpPr>
          <p:spPr>
            <a:xfrm>
              <a:off x="4305051" y="6277053"/>
              <a:ext cx="44943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1" dirty="0">
                  <a:ln w="1016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</a:t>
              </a:r>
              <a:endParaRPr lang="en-US" sz="2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85" name="Circular Arrow 184"/>
          <p:cNvSpPr/>
          <p:nvPr/>
        </p:nvSpPr>
        <p:spPr>
          <a:xfrm rot="6113286" flipV="1">
            <a:off x="2621206" y="2868268"/>
            <a:ext cx="3294633" cy="4202370"/>
          </a:xfrm>
          <a:prstGeom prst="circularArrow">
            <a:avLst>
              <a:gd name="adj1" fmla="val 5107"/>
              <a:gd name="adj2" fmla="val 336015"/>
              <a:gd name="adj3" fmla="val 21431665"/>
              <a:gd name="adj4" fmla="val 18058776"/>
              <a:gd name="adj5" fmla="val 5221"/>
            </a:avLst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6" name="Rectangle 185"/>
          <p:cNvSpPr/>
          <p:nvPr/>
        </p:nvSpPr>
        <p:spPr>
          <a:xfrm>
            <a:off x="5645509" y="4824899"/>
            <a:ext cx="3125846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MONITOREA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OBSTÁCULOS Y LLEGADA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7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28" y="6009258"/>
            <a:ext cx="1056363" cy="880303"/>
          </a:xfrm>
          <a:prstGeom prst="rect">
            <a:avLst/>
          </a:prstGeom>
          <a:solidFill>
            <a:srgbClr val="F5DBDB">
              <a:alpha val="0"/>
            </a:srgbClr>
          </a:solidFill>
          <a:effectLst>
            <a:glow rad="63500">
              <a:srgbClr val="E5A5A5">
                <a:alpha val="40000"/>
              </a:srgbClr>
            </a:glow>
          </a:effectLst>
          <a:extLst/>
        </p:spPr>
      </p:pic>
      <p:pic>
        <p:nvPicPr>
          <p:cNvPr id="194" name="Picture 2" descr="https://social.technet.microsoft.com/wiki/cfs-filesystemfile.ashx/__key/communityserver-wikis-components-files/00-00-00-00-05/4087.Ultrasonic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72515" y="6368548"/>
            <a:ext cx="210371" cy="1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0" descr="https://cdn1.iconfinder.com/data/icons/sports-32/64/sport-34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99" y="6237585"/>
            <a:ext cx="354696" cy="3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5746876" y="6229120"/>
            <a:ext cx="1031325" cy="494123"/>
            <a:chOff x="9982350" y="2530686"/>
            <a:chExt cx="1031325" cy="494123"/>
          </a:xfrm>
        </p:grpSpPr>
        <p:sp>
          <p:nvSpPr>
            <p:cNvPr id="200" name="Arc 199"/>
            <p:cNvSpPr/>
            <p:nvPr/>
          </p:nvSpPr>
          <p:spPr>
            <a:xfrm rot="2661712">
              <a:off x="10158147" y="2553427"/>
              <a:ext cx="407353" cy="39509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Arc 200"/>
            <p:cNvSpPr/>
            <p:nvPr/>
          </p:nvSpPr>
          <p:spPr>
            <a:xfrm rot="18938288" flipH="1">
              <a:off x="10549842" y="2545747"/>
              <a:ext cx="463833" cy="479062"/>
            </a:xfrm>
            <a:prstGeom prst="arc">
              <a:avLst>
                <a:gd name="adj1" fmla="val 17242025"/>
                <a:gd name="adj2" fmla="val 202748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c 202"/>
            <p:cNvSpPr/>
            <p:nvPr/>
          </p:nvSpPr>
          <p:spPr>
            <a:xfrm rot="18300711" flipH="1">
              <a:off x="10617498" y="2653408"/>
              <a:ext cx="240359" cy="257175"/>
            </a:xfrm>
            <a:prstGeom prst="arc">
              <a:avLst>
                <a:gd name="adj1" fmla="val 16777489"/>
                <a:gd name="adj2" fmla="val 1930075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c 203"/>
            <p:cNvSpPr/>
            <p:nvPr/>
          </p:nvSpPr>
          <p:spPr>
            <a:xfrm rot="18441684" flipH="1">
              <a:off x="10679172" y="2655326"/>
              <a:ext cx="240359" cy="257175"/>
            </a:xfrm>
            <a:prstGeom prst="arc">
              <a:avLst>
                <a:gd name="adj1" fmla="val 17397808"/>
                <a:gd name="adj2" fmla="val 18897256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c 204"/>
            <p:cNvSpPr/>
            <p:nvPr/>
          </p:nvSpPr>
          <p:spPr>
            <a:xfrm rot="2661712">
              <a:off x="9982350" y="2530686"/>
              <a:ext cx="463833" cy="479062"/>
            </a:xfrm>
            <a:prstGeom prst="arc">
              <a:avLst>
                <a:gd name="adj1" fmla="val 17242025"/>
                <a:gd name="adj2" fmla="val 2027488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c 205"/>
            <p:cNvSpPr/>
            <p:nvPr/>
          </p:nvSpPr>
          <p:spPr>
            <a:xfrm rot="3299289">
              <a:off x="10100011" y="2638347"/>
              <a:ext cx="240359" cy="257175"/>
            </a:xfrm>
            <a:prstGeom prst="arc">
              <a:avLst>
                <a:gd name="adj1" fmla="val 16777489"/>
                <a:gd name="adj2" fmla="val 193007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c 206"/>
            <p:cNvSpPr/>
            <p:nvPr/>
          </p:nvSpPr>
          <p:spPr>
            <a:xfrm rot="3158316">
              <a:off x="10028336" y="2640265"/>
              <a:ext cx="240359" cy="257175"/>
            </a:xfrm>
            <a:prstGeom prst="arc">
              <a:avLst>
                <a:gd name="adj1" fmla="val 17397808"/>
                <a:gd name="adj2" fmla="val 1889725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c 207"/>
            <p:cNvSpPr/>
            <p:nvPr/>
          </p:nvSpPr>
          <p:spPr>
            <a:xfrm rot="18938288" flipH="1">
              <a:off x="10462195" y="2570108"/>
              <a:ext cx="407353" cy="395099"/>
            </a:xfrm>
            <a:prstGeom prst="arc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s://cdn.pixabay.com/photo/2016/04/01/11/18/ancient-1300292_960_72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829" y="5337229"/>
            <a:ext cx="779201" cy="8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215" y="4410705"/>
            <a:ext cx="1056363" cy="880303"/>
          </a:xfrm>
          <a:prstGeom prst="rect">
            <a:avLst/>
          </a:prstGeom>
          <a:solidFill>
            <a:srgbClr val="F5DBDB">
              <a:alpha val="0"/>
            </a:srgbClr>
          </a:solidFill>
          <a:effectLst>
            <a:glow rad="63500">
              <a:srgbClr val="E5A5A5">
                <a:alpha val="40000"/>
              </a:srgbClr>
            </a:glow>
          </a:effectLst>
          <a:extLst/>
        </p:spPr>
      </p:pic>
      <p:grpSp>
        <p:nvGrpSpPr>
          <p:cNvPr id="211" name="Group 210"/>
          <p:cNvGrpSpPr/>
          <p:nvPr/>
        </p:nvGrpSpPr>
        <p:grpSpPr>
          <a:xfrm>
            <a:off x="7144755" y="6436082"/>
            <a:ext cx="452573" cy="323340"/>
            <a:chOff x="4082342" y="6252350"/>
            <a:chExt cx="672146" cy="424813"/>
          </a:xfrm>
        </p:grpSpPr>
        <p:pic>
          <p:nvPicPr>
            <p:cNvPr id="212" name="Picture 14" descr="https://i0.wp.com/fearescaperoom.com/wp-content/uploads/2018/04/arduino-logo-363f5dda317309ae-512x512-e1523823814294.png?ssl=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342" y="6252350"/>
              <a:ext cx="517623" cy="266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" name="Rectangle 213"/>
            <p:cNvSpPr/>
            <p:nvPr/>
          </p:nvSpPr>
          <p:spPr>
            <a:xfrm>
              <a:off x="4305051" y="6277053"/>
              <a:ext cx="44943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1" dirty="0">
                  <a:ln w="1016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</a:t>
              </a:r>
              <a:endParaRPr lang="en-US" sz="2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0448204" y="4666990"/>
            <a:ext cx="271388" cy="367907"/>
            <a:chOff x="8484983" y="4178133"/>
            <a:chExt cx="419342" cy="550736"/>
          </a:xfrm>
        </p:grpSpPr>
        <p:pic>
          <p:nvPicPr>
            <p:cNvPr id="216" name="Picture 2" descr="https://dev.iachieved.it/iachievedit/wp-content/uploads/2016/06/raspberry-pi-logo-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4983" y="4178133"/>
              <a:ext cx="320416" cy="40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Rectangle 216"/>
            <p:cNvSpPr/>
            <p:nvPr/>
          </p:nvSpPr>
          <p:spPr>
            <a:xfrm>
              <a:off x="8672049" y="4328759"/>
              <a:ext cx="232276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</a:t>
              </a:r>
              <a:endParaRPr lang="en-US" sz="2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1" name="Circular Arrow 220"/>
          <p:cNvSpPr/>
          <p:nvPr/>
        </p:nvSpPr>
        <p:spPr>
          <a:xfrm rot="2179098" flipV="1">
            <a:off x="7284353" y="2666426"/>
            <a:ext cx="3294633" cy="4202370"/>
          </a:xfrm>
          <a:prstGeom prst="circularArrow">
            <a:avLst>
              <a:gd name="adj1" fmla="val 5107"/>
              <a:gd name="adj2" fmla="val 336015"/>
              <a:gd name="adj3" fmla="val 21431665"/>
              <a:gd name="adj4" fmla="val 18058776"/>
              <a:gd name="adj5" fmla="val 5221"/>
            </a:avLst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cxnSp>
        <p:nvCxnSpPr>
          <p:cNvPr id="222" name="Curved Connector 221"/>
          <p:cNvCxnSpPr>
            <a:stCxn id="216" idx="0"/>
            <a:endCxn id="213" idx="3"/>
          </p:cNvCxnSpPr>
          <p:nvPr/>
        </p:nvCxnSpPr>
        <p:spPr>
          <a:xfrm rot="16200000" flipV="1">
            <a:off x="7236358" y="1351460"/>
            <a:ext cx="3091560" cy="3539499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ircular Arrow 224"/>
          <p:cNvSpPr/>
          <p:nvPr/>
        </p:nvSpPr>
        <p:spPr>
          <a:xfrm rot="16200000" flipV="1">
            <a:off x="6778067" y="2798314"/>
            <a:ext cx="3294633" cy="4202370"/>
          </a:xfrm>
          <a:prstGeom prst="circularArrow">
            <a:avLst>
              <a:gd name="adj1" fmla="val 5107"/>
              <a:gd name="adj2" fmla="val 336015"/>
              <a:gd name="adj3" fmla="val 21431665"/>
              <a:gd name="adj4" fmla="val 18058776"/>
              <a:gd name="adj5" fmla="val 5221"/>
            </a:avLst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3" name="Circular Arrow 232"/>
          <p:cNvSpPr/>
          <p:nvPr/>
        </p:nvSpPr>
        <p:spPr>
          <a:xfrm rot="13690593" flipV="1">
            <a:off x="2165460" y="3096914"/>
            <a:ext cx="3294633" cy="4202370"/>
          </a:xfrm>
          <a:prstGeom prst="circularArrow">
            <a:avLst>
              <a:gd name="adj1" fmla="val 5107"/>
              <a:gd name="adj2" fmla="val 336015"/>
              <a:gd name="adj3" fmla="val 21431665"/>
              <a:gd name="adj4" fmla="val 18058776"/>
              <a:gd name="adj5" fmla="val 5221"/>
            </a:avLst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8" name="Rectangle 237"/>
          <p:cNvSpPr/>
          <p:nvPr/>
        </p:nvSpPr>
        <p:spPr>
          <a:xfrm>
            <a:off x="7538622" y="3466616"/>
            <a:ext cx="2431379" cy="123110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rgbClr val="E5A5A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en-US" sz="54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PiA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DIRIJE </a:t>
            </a:r>
            <a:r>
              <a:rPr 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PiB</a:t>
            </a:r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SONDEAR Y FOTOS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7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/>
          <p:cNvSpPr/>
          <p:nvPr/>
        </p:nvSpPr>
        <p:spPr>
          <a:xfrm>
            <a:off x="1" y="6041128"/>
            <a:ext cx="12191999" cy="818136"/>
          </a:xfrm>
          <a:prstGeom prst="rect">
            <a:avLst/>
          </a:prstGeom>
          <a:gradFill>
            <a:gsLst>
              <a:gs pos="0">
                <a:srgbClr val="FF8B8B"/>
              </a:gs>
              <a:gs pos="7000">
                <a:srgbClr val="E5A5A5"/>
              </a:gs>
              <a:gs pos="83000">
                <a:srgbClr val="F5DBDB"/>
              </a:gs>
            </a:gsLst>
            <a:lin ang="5400000" scaled="1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0" y="-1"/>
            <a:ext cx="12192000" cy="58284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2000">
                <a:schemeClr val="bg1">
                  <a:lumMod val="75000"/>
                  <a:shade val="67500"/>
                  <a:satMod val="115000"/>
                </a:schemeClr>
              </a:gs>
              <a:gs pos="8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6276" y="59131"/>
            <a:ext cx="1374405" cy="3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4" name="Picture 10" descr="Image result for server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535" y="59131"/>
            <a:ext cx="409525" cy="4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28" y="6310740"/>
            <a:ext cx="726325" cy="6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/>
          <p:cNvSpPr/>
          <p:nvPr/>
        </p:nvSpPr>
        <p:spPr>
          <a:xfrm>
            <a:off x="6302360" y="6630457"/>
            <a:ext cx="1505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56277" y="6123406"/>
            <a:ext cx="4609317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</a:t>
            </a:r>
            <a:r>
              <a:rPr lang="es-E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 </a:t>
            </a:r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Recibe y ejecuta objetivos, los datos del campo 	       generados por </a:t>
            </a:r>
            <a:r>
              <a:rPr lang="es-ES" sz="1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</a:t>
            </a:r>
            <a:r>
              <a:rPr lang="es-ES" sz="11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 almacenan en el servidor</a:t>
            </a:r>
            <a:endParaRPr lang="es-ES" sz="1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18" name="Curved Connector 117"/>
          <p:cNvCxnSpPr>
            <a:stCxn id="149" idx="3"/>
            <a:endCxn id="154" idx="2"/>
          </p:cNvCxnSpPr>
          <p:nvPr/>
        </p:nvCxnSpPr>
        <p:spPr>
          <a:xfrm flipV="1">
            <a:off x="6251653" y="5620128"/>
            <a:ext cx="1720018" cy="993248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148" idx="2"/>
            <a:endCxn id="149" idx="1"/>
          </p:cNvCxnSpPr>
          <p:nvPr/>
        </p:nvCxnSpPr>
        <p:spPr>
          <a:xfrm rot="16200000" flipH="1">
            <a:off x="4923788" y="6011836"/>
            <a:ext cx="993248" cy="209832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>
            <a:stCxn id="151" idx="2"/>
            <a:endCxn id="149" idx="0"/>
          </p:cNvCxnSpPr>
          <p:nvPr/>
        </p:nvCxnSpPr>
        <p:spPr>
          <a:xfrm rot="5400000">
            <a:off x="5920732" y="5587888"/>
            <a:ext cx="690612" cy="75509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151"/>
          <p:cNvCxnSpPr/>
          <p:nvPr/>
        </p:nvCxnSpPr>
        <p:spPr>
          <a:xfrm rot="10800000" flipV="1">
            <a:off x="6251658" y="5603047"/>
            <a:ext cx="2739022" cy="1010328"/>
          </a:xfrm>
          <a:prstGeom prst="curvedConnector3">
            <a:avLst>
              <a:gd name="adj1" fmla="val -1004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arrow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7886700" y="6010843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842361" y="6108183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5447437" y="5997078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0680" y="139785"/>
            <a:ext cx="76974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Provee el bróker MQTT, la página web, y la base de datos (SQL), intercambia control y datos con el robot (MQTT)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54744" y="650135"/>
            <a:ext cx="9023666" cy="39397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367818" y="1900844"/>
            <a:ext cx="25299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login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355461" y="3373975"/>
            <a:ext cx="25299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crearUsuario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4"/>
          <a:srcRect t="9375" b="625"/>
          <a:stretch/>
        </p:blipFill>
        <p:spPr>
          <a:xfrm>
            <a:off x="2429603" y="3613096"/>
            <a:ext cx="1626391" cy="822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5"/>
          <a:srcRect t="9375" b="625"/>
          <a:stretch/>
        </p:blipFill>
        <p:spPr>
          <a:xfrm>
            <a:off x="2429604" y="2138237"/>
            <a:ext cx="1626391" cy="822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7" name="Rectangle 116"/>
          <p:cNvSpPr/>
          <p:nvPr/>
        </p:nvSpPr>
        <p:spPr>
          <a:xfrm>
            <a:off x="4641256" y="1902328"/>
            <a:ext cx="25299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panelControl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124860" y="729623"/>
            <a:ext cx="25438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/crearParcela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124860" y="1919732"/>
            <a:ext cx="25438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/verParcela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149575" y="3227621"/>
            <a:ext cx="25438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/controlRobot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28" name="Picture 18" descr="Image result for flask we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93" y="741292"/>
            <a:ext cx="262411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2810573" y="3702224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idUsuario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9" name="Arc 138"/>
          <p:cNvSpPr/>
          <p:nvPr/>
        </p:nvSpPr>
        <p:spPr>
          <a:xfrm rot="2427420">
            <a:off x="2986223" y="2992293"/>
            <a:ext cx="369307" cy="410865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0" name="Arc 139"/>
          <p:cNvSpPr/>
          <p:nvPr/>
        </p:nvSpPr>
        <p:spPr>
          <a:xfrm rot="13227420">
            <a:off x="3102926" y="2956073"/>
            <a:ext cx="369307" cy="410865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4271500" y="2562391"/>
            <a:ext cx="274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21080" y="679611"/>
            <a:ext cx="6350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Flask	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Recibe datos introducidos </a:t>
            </a:r>
            <a:r>
              <a:rPr lang="es-ES" sz="11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por </a:t>
            </a:r>
            <a:r>
              <a:rPr lang="es-ES" sz="1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el </a:t>
            </a:r>
            <a:r>
              <a:rPr lang="es-E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usuario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asigna objetivos y controla al robot,</a:t>
            </a:r>
          </a:p>
          <a:p>
            <a:r>
              <a:rPr lang="es-ES" sz="11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	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muestra resultados del campo 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445944" y="3697751"/>
            <a:ext cx="689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54744" y="4753473"/>
            <a:ext cx="9023666" cy="953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72781"/>
              </p:ext>
            </p:extLst>
          </p:nvPr>
        </p:nvGraphicFramePr>
        <p:xfrm>
          <a:off x="3466708" y="5132448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47" name="Rectangle 146"/>
          <p:cNvSpPr/>
          <p:nvPr/>
        </p:nvSpPr>
        <p:spPr>
          <a:xfrm>
            <a:off x="3466709" y="4941965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usuarios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33914"/>
              </p:ext>
            </p:extLst>
          </p:nvPr>
        </p:nvGraphicFramePr>
        <p:xfrm>
          <a:off x="4794796" y="5132448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50" name="Rectangle 149"/>
          <p:cNvSpPr/>
          <p:nvPr/>
        </p:nvSpPr>
        <p:spPr>
          <a:xfrm>
            <a:off x="4794797" y="4941965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parcelas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8059"/>
              </p:ext>
            </p:extLst>
          </p:nvPr>
        </p:nvGraphicFramePr>
        <p:xfrm>
          <a:off x="6122884" y="5132448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53" name="Rectangle 152"/>
          <p:cNvSpPr/>
          <p:nvPr/>
        </p:nvSpPr>
        <p:spPr>
          <a:xfrm>
            <a:off x="6122885" y="4941965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objetivos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29999"/>
              </p:ext>
            </p:extLst>
          </p:nvPr>
        </p:nvGraphicFramePr>
        <p:xfrm>
          <a:off x="7450971" y="5132448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55" name="Rectangle 154"/>
          <p:cNvSpPr/>
          <p:nvPr/>
        </p:nvSpPr>
        <p:spPr>
          <a:xfrm>
            <a:off x="7450972" y="4941965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8500636" y="5375984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endParaRPr lang="es-ES" sz="1050" dirty="0">
              <a:solidFill>
                <a:schemeClr val="accent6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0213668" y="4768902"/>
            <a:ext cx="16284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Datos transmitidos vía</a:t>
            </a:r>
          </a:p>
          <a:p>
            <a:endParaRPr lang="es-ES" sz="10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ES" sz="10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SQL</a:t>
            </a:r>
          </a:p>
          <a:p>
            <a:endParaRPr lang="es-ES" sz="10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ES" sz="1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MQTT</a:t>
            </a:r>
          </a:p>
        </p:txBody>
      </p:sp>
      <p:pic>
        <p:nvPicPr>
          <p:cNvPr id="158" name="Picture 2" descr="Image result for phpLiteAdmi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188" y="4786520"/>
            <a:ext cx="366420" cy="3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Curved Connector 158"/>
          <p:cNvCxnSpPr>
            <a:stCxn id="132" idx="2"/>
            <a:endCxn id="147" idx="0"/>
          </p:cNvCxnSpPr>
          <p:nvPr/>
        </p:nvCxnSpPr>
        <p:spPr>
          <a:xfrm rot="16200000" flipH="1">
            <a:off x="3137139" y="4091694"/>
            <a:ext cx="978131" cy="72241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159"/>
          <p:cNvCxnSpPr>
            <a:stCxn id="155" idx="0"/>
            <a:endCxn id="195" idx="2"/>
          </p:cNvCxnSpPr>
          <p:nvPr/>
        </p:nvCxnSpPr>
        <p:spPr>
          <a:xfrm rot="5400000" flipH="1" flipV="1">
            <a:off x="7720296" y="3496769"/>
            <a:ext cx="1696573" cy="1193821"/>
          </a:xfrm>
          <a:prstGeom prst="curvedConnector3">
            <a:avLst>
              <a:gd name="adj1" fmla="val 16785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8"/>
          <a:srcRect t="9375" b="624"/>
          <a:stretch/>
        </p:blipFill>
        <p:spPr>
          <a:xfrm>
            <a:off x="4684381" y="2145226"/>
            <a:ext cx="1626394" cy="822960"/>
          </a:xfrm>
          <a:prstGeom prst="rect">
            <a:avLst/>
          </a:prstGeom>
        </p:spPr>
      </p:pic>
      <p:cxnSp>
        <p:nvCxnSpPr>
          <p:cNvPr id="162" name="Curved Connector 161"/>
          <p:cNvCxnSpPr/>
          <p:nvPr/>
        </p:nvCxnSpPr>
        <p:spPr>
          <a:xfrm>
            <a:off x="10922185" y="5138828"/>
            <a:ext cx="421002" cy="14528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/>
          <p:cNvCxnSpPr/>
          <p:nvPr/>
        </p:nvCxnSpPr>
        <p:spPr>
          <a:xfrm>
            <a:off x="10918652" y="5452818"/>
            <a:ext cx="421002" cy="14528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/>
          <p:cNvCxnSpPr/>
          <p:nvPr/>
        </p:nvCxnSpPr>
        <p:spPr>
          <a:xfrm>
            <a:off x="5750443" y="2353350"/>
            <a:ext cx="1450073" cy="1990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urved Connector 164"/>
          <p:cNvCxnSpPr/>
          <p:nvPr/>
        </p:nvCxnSpPr>
        <p:spPr>
          <a:xfrm>
            <a:off x="5750443" y="2459014"/>
            <a:ext cx="1450073" cy="14030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urved Connector 165"/>
          <p:cNvCxnSpPr/>
          <p:nvPr/>
        </p:nvCxnSpPr>
        <p:spPr>
          <a:xfrm rot="5400000">
            <a:off x="5043862" y="3157012"/>
            <a:ext cx="2056589" cy="151331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9"/>
          <a:srcRect t="9375" b="625"/>
          <a:stretch/>
        </p:blipFill>
        <p:spPr>
          <a:xfrm>
            <a:off x="7200516" y="982057"/>
            <a:ext cx="1626394" cy="822960"/>
          </a:xfrm>
          <a:prstGeom prst="rect">
            <a:avLst/>
          </a:prstGeom>
        </p:spPr>
      </p:pic>
      <p:cxnSp>
        <p:nvCxnSpPr>
          <p:cNvPr id="169" name="Curved Connector 168"/>
          <p:cNvCxnSpPr/>
          <p:nvPr/>
        </p:nvCxnSpPr>
        <p:spPr>
          <a:xfrm rot="10800000" flipV="1">
            <a:off x="6828815" y="1610089"/>
            <a:ext cx="763387" cy="1275285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/>
          <p:nvPr/>
        </p:nvCxnSpPr>
        <p:spPr>
          <a:xfrm flipV="1">
            <a:off x="5679645" y="1380389"/>
            <a:ext cx="1520871" cy="9467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7592201" y="1483132"/>
            <a:ext cx="829859" cy="253916"/>
          </a:xfrm>
          <a:prstGeom prst="rect">
            <a:avLst/>
          </a:prstGeom>
          <a:solidFill>
            <a:srgbClr val="F2F2F2">
              <a:alpha val="63922"/>
            </a:srgbClr>
          </a:solidFill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 rotWithShape="1">
          <a:blip r:embed="rId10"/>
          <a:srcRect t="9375" b="625"/>
          <a:stretch/>
        </p:blipFill>
        <p:spPr>
          <a:xfrm>
            <a:off x="7196208" y="2133065"/>
            <a:ext cx="1626394" cy="822960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7435012" y="2445649"/>
            <a:ext cx="1186759" cy="415498"/>
          </a:xfrm>
          <a:prstGeom prst="rect">
            <a:avLst/>
          </a:prstGeom>
          <a:solidFill>
            <a:srgbClr val="F2F2F2">
              <a:alpha val="63922"/>
            </a:srgbClr>
          </a:solidFill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coordObj, </a:t>
            </a:r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tiempoEjecución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11"/>
          <a:srcRect t="9375" b="625"/>
          <a:stretch/>
        </p:blipFill>
        <p:spPr>
          <a:xfrm>
            <a:off x="7203879" y="3475804"/>
            <a:ext cx="1626394" cy="822960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7525695" y="3651453"/>
            <a:ext cx="929485" cy="577081"/>
          </a:xfrm>
          <a:prstGeom prst="rect">
            <a:avLst/>
          </a:prstGeom>
          <a:solidFill>
            <a:srgbClr val="F2F2F2">
              <a:alpha val="63922"/>
            </a:srgbClr>
          </a:solidFill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coordObj,</a:t>
            </a:r>
            <a:endParaRPr lang="es-ES" sz="1050" dirty="0" smtClean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trayectoria, 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81" name="Picture 2" descr="https://images-na.ssl-images-amazon.com/images/I/31xLbVROmIL._SX425_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3" t="19360" r="30073" b="22877"/>
          <a:stretch/>
        </p:blipFill>
        <p:spPr bwMode="auto">
          <a:xfrm>
            <a:off x="8518522" y="3754212"/>
            <a:ext cx="227434" cy="32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2" name="Curved Connector 181"/>
          <p:cNvCxnSpPr>
            <a:endCxn id="180" idx="2"/>
          </p:cNvCxnSpPr>
          <p:nvPr/>
        </p:nvCxnSpPr>
        <p:spPr>
          <a:xfrm rot="5400000" flipH="1" flipV="1">
            <a:off x="7091570" y="4407500"/>
            <a:ext cx="1077834" cy="719902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urved Connector 182"/>
          <p:cNvCxnSpPr>
            <a:stCxn id="181" idx="2"/>
          </p:cNvCxnSpPr>
          <p:nvPr/>
        </p:nvCxnSpPr>
        <p:spPr>
          <a:xfrm rot="16200000" flipH="1">
            <a:off x="8064691" y="4651306"/>
            <a:ext cx="1493536" cy="35844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84"/>
          <p:cNvCxnSpPr>
            <a:stCxn id="153" idx="0"/>
            <a:endCxn id="180" idx="1"/>
          </p:cNvCxnSpPr>
          <p:nvPr/>
        </p:nvCxnSpPr>
        <p:spPr>
          <a:xfrm rot="5400000" flipH="1" flipV="1">
            <a:off x="6583655" y="3999925"/>
            <a:ext cx="1001971" cy="882110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6828814" y="4584771"/>
            <a:ext cx="9088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trayectoria,</a:t>
            </a:r>
          </a:p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8077924" y="4299825"/>
            <a:ext cx="9886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88" name="Picture 2" descr="http://ddsb.ca/school/donaldawilsonss/PublishingImages/Calendar%20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6" y="2186564"/>
            <a:ext cx="332893" cy="3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1" name="Curved Connector 190"/>
          <p:cNvCxnSpPr>
            <a:stCxn id="178" idx="1"/>
          </p:cNvCxnSpPr>
          <p:nvPr/>
        </p:nvCxnSpPr>
        <p:spPr>
          <a:xfrm rot="10800000" flipV="1">
            <a:off x="6605488" y="2653397"/>
            <a:ext cx="829525" cy="2352067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5894090" y="4141517"/>
            <a:ext cx="122943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coordObj, </a:t>
            </a:r>
            <a:r>
              <a:rPr lang="es-E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tiempoEjecución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831224" y="4692636"/>
            <a:ext cx="25299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SQLite3</a:t>
            </a:r>
          </a:p>
          <a:p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Almacena datos del usuario y de las parcelas generados por servidor y robot </a:t>
            </a:r>
            <a:endParaRPr lang="es-ES" sz="11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927298" y="645362"/>
            <a:ext cx="2102464" cy="916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195" name="Table 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81937"/>
              </p:ext>
            </p:extLst>
          </p:nvPr>
        </p:nvGraphicFramePr>
        <p:xfrm>
          <a:off x="8644793" y="2757712"/>
          <a:ext cx="10414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97" name="Rectangle 196"/>
          <p:cNvSpPr/>
          <p:nvPr/>
        </p:nvSpPr>
        <p:spPr>
          <a:xfrm>
            <a:off x="8510312" y="2545911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98" name="Picture 2" descr="https://i1.wp.com/randomnerdtutorials.com/wp-content/uploads/2017/01/Eclipse-Mosquitto-logo.png?w=200&amp;ssl=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960" y="706452"/>
            <a:ext cx="312641" cy="30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ectangle 201"/>
          <p:cNvSpPr/>
          <p:nvPr/>
        </p:nvSpPr>
        <p:spPr>
          <a:xfrm>
            <a:off x="9896496" y="609408"/>
            <a:ext cx="635011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Mosquitto</a:t>
            </a:r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n-U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Transmite</a:t>
            </a:r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control e info entre </a:t>
            </a:r>
          </a:p>
          <a:p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y robot </a:t>
            </a:r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directamente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05" name="Curved Connector 204"/>
          <p:cNvCxnSpPr/>
          <p:nvPr/>
        </p:nvCxnSpPr>
        <p:spPr>
          <a:xfrm flipV="1">
            <a:off x="6251653" y="5306368"/>
            <a:ext cx="1018883" cy="1307008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7681211" y="4696128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695880" y="6057699"/>
            <a:ext cx="9088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</a:t>
            </a:r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rayectoria,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79" name="Curved Connector 78"/>
          <p:cNvCxnSpPr/>
          <p:nvPr/>
        </p:nvCxnSpPr>
        <p:spPr>
          <a:xfrm flipV="1">
            <a:off x="9198611" y="2125811"/>
            <a:ext cx="947111" cy="403787"/>
          </a:xfrm>
          <a:prstGeom prst="curvedConnector3">
            <a:avLst>
              <a:gd name="adj1" fmla="val 4409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162973" y="2014421"/>
            <a:ext cx="1800628" cy="26161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11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</a:t>
            </a:r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ambi</a:t>
            </a:r>
            <a:r>
              <a:rPr lang="es-E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én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enviar por correo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" y="760684"/>
            <a:ext cx="12191999" cy="6098580"/>
          </a:xfrm>
          <a:prstGeom prst="rect">
            <a:avLst/>
          </a:prstGeom>
          <a:gradFill>
            <a:gsLst>
              <a:gs pos="0">
                <a:srgbClr val="FF4343"/>
              </a:gs>
              <a:gs pos="2000">
                <a:srgbClr val="F27474"/>
              </a:gs>
              <a:gs pos="8000">
                <a:srgbClr val="E5A5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</a:t>
            </a:r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0" y="-1"/>
            <a:ext cx="12192000" cy="55498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2000">
                <a:schemeClr val="bg1">
                  <a:lumMod val="75000"/>
                  <a:shade val="67500"/>
                  <a:satMod val="115000"/>
                </a:schemeClr>
              </a:gs>
              <a:gs pos="8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6276" y="59131"/>
            <a:ext cx="4938023" cy="3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r>
              <a:rPr lang="es-E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Provee datos y controla al robot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3" name="Picture 10" descr="Image result for server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535" y="59131"/>
            <a:ext cx="409525" cy="4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675" y="761253"/>
            <a:ext cx="726325" cy="60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366998" y="1253132"/>
            <a:ext cx="6142022" cy="5390328"/>
          </a:xfrm>
          <a:prstGeom prst="rect">
            <a:avLst/>
          </a:prstGeom>
          <a:solidFill>
            <a:srgbClr val="F1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36158" y="1364273"/>
            <a:ext cx="6008194" cy="2628463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68169" y="1477621"/>
            <a:ext cx="545085" cy="302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Pi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6157" y="4397870"/>
            <a:ext cx="6008194" cy="2129930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8169" y="4437374"/>
            <a:ext cx="155458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Arduino 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Curved Connector 92"/>
          <p:cNvCxnSpPr>
            <a:stCxn id="85" idx="2"/>
            <a:endCxn id="98" idx="1"/>
          </p:cNvCxnSpPr>
          <p:nvPr/>
        </p:nvCxnSpPr>
        <p:spPr>
          <a:xfrm rot="16200000" flipH="1">
            <a:off x="888241" y="1632968"/>
            <a:ext cx="207809" cy="502866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243578" y="1670974"/>
            <a:ext cx="3838075" cy="634664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245459" y="2512382"/>
            <a:ext cx="3836193" cy="1371525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83151" y="1726084"/>
            <a:ext cx="11633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Hilo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121820" y="1429302"/>
            <a:ext cx="11633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Hilo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672476" y="1897508"/>
            <a:ext cx="1572263" cy="225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pubMQTT</a:t>
            </a:r>
            <a:r>
              <a:rPr lang="en-US" sz="1050" dirty="0" smtClean="0">
                <a:solidFill>
                  <a:schemeClr val="tx1"/>
                </a:solidFill>
              </a:rPr>
              <a:t>(</a:t>
            </a:r>
            <a:r>
              <a:rPr lang="en-US" sz="1050" dirty="0" err="1" smtClean="0">
                <a:solidFill>
                  <a:schemeClr val="tx1"/>
                </a:solidFill>
              </a:rPr>
              <a:t>coordAct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227128" y="1664136"/>
            <a:ext cx="2529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/>
              <a:t>RTKlib</a:t>
            </a:r>
            <a:endParaRPr lang="es-E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1214864" y="2474038"/>
            <a:ext cx="2529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 smtClean="0"/>
              <a:t>Navegar</a:t>
            </a:r>
            <a:endParaRPr lang="es-ES" sz="1400" dirty="0"/>
          </a:p>
        </p:txBody>
      </p:sp>
      <p:sp>
        <p:nvSpPr>
          <p:cNvPr id="180" name="Rectangle 179"/>
          <p:cNvSpPr/>
          <p:nvPr/>
        </p:nvSpPr>
        <p:spPr>
          <a:xfrm>
            <a:off x="3088863" y="1772261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</a:rPr>
              <a:t>coordAct</a:t>
            </a:r>
            <a:endParaRPr lang="es-ES" sz="1050" dirty="0">
              <a:solidFill>
                <a:srgbClr val="C00000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996679" y="4134202"/>
            <a:ext cx="760432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direcci</a:t>
            </a:r>
            <a:r>
              <a:rPr lang="es-ES" sz="1050" dirty="0" err="1">
                <a:solidFill>
                  <a:schemeClr val="tx1"/>
                </a:solidFill>
              </a:rPr>
              <a:t>ó</a:t>
            </a:r>
            <a:r>
              <a:rPr lang="es-ES" sz="1050" dirty="0" err="1" smtClean="0">
                <a:solidFill>
                  <a:schemeClr val="tx1"/>
                </a:solidFill>
              </a:rPr>
              <a:t>n</a:t>
            </a:r>
            <a:r>
              <a:rPr lang="es-ES" sz="1050" dirty="0" smtClean="0">
                <a:solidFill>
                  <a:schemeClr val="tx1"/>
                </a:solidFill>
              </a:rPr>
              <a:t>, distancia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843653" y="3732369"/>
            <a:ext cx="134326" cy="938361"/>
            <a:chOff x="5359340" y="-4241640"/>
            <a:chExt cx="1016000" cy="7567898"/>
          </a:xfrm>
        </p:grpSpPr>
        <p:pic>
          <p:nvPicPr>
            <p:cNvPr id="4102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9" name="Rectangle 188"/>
          <p:cNvSpPr/>
          <p:nvPr/>
        </p:nvSpPr>
        <p:spPr>
          <a:xfrm>
            <a:off x="3023132" y="4112627"/>
            <a:ext cx="601174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llegada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779687" y="407024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 flipV="1">
            <a:off x="3045286" y="405976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737751" y="4775172"/>
            <a:ext cx="3000157" cy="2088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if </a:t>
            </a:r>
            <a:r>
              <a:rPr lang="en-US" sz="1050" dirty="0" err="1" smtClean="0">
                <a:solidFill>
                  <a:schemeClr val="tx1"/>
                </a:solidFill>
              </a:rPr>
              <a:t>comando</a:t>
            </a:r>
            <a:r>
              <a:rPr lang="en-US" sz="1050" dirty="0" smtClean="0">
                <a:solidFill>
                  <a:schemeClr val="tx1"/>
                </a:solidFill>
              </a:rPr>
              <a:t> == RECIBIR_DIRECCION_DISTANCIA</a:t>
            </a:r>
          </a:p>
          <a:p>
            <a:r>
              <a:rPr lang="en-US" sz="1050" dirty="0" smtClean="0">
                <a:solidFill>
                  <a:schemeClr val="tx1"/>
                </a:solidFill>
              </a:rPr>
              <a:t>     </a:t>
            </a:r>
            <a:r>
              <a:rPr lang="en-US" sz="1050" dirty="0" err="1" smtClean="0">
                <a:solidFill>
                  <a:schemeClr val="tx1"/>
                </a:solidFill>
              </a:rPr>
              <a:t>llegada</a:t>
            </a:r>
            <a:r>
              <a:rPr lang="en-US" sz="1050" dirty="0" smtClean="0">
                <a:solidFill>
                  <a:schemeClr val="tx1"/>
                </a:solidFill>
              </a:rPr>
              <a:t> = 0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 err="1" smtClean="0">
                <a:solidFill>
                  <a:schemeClr val="tx1"/>
                </a:solidFill>
              </a:rPr>
              <a:t>leerSonars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sz="1050" dirty="0" err="1" smtClean="0">
                <a:solidFill>
                  <a:schemeClr val="tx1"/>
                </a:solidFill>
              </a:rPr>
              <a:t>leerMagnetometro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if </a:t>
            </a:r>
            <a:r>
              <a:rPr lang="en-US" sz="1050" dirty="0" err="1" smtClean="0">
                <a:solidFill>
                  <a:schemeClr val="tx1"/>
                </a:solidFill>
              </a:rPr>
              <a:t>cerca</a:t>
            </a:r>
            <a:r>
              <a:rPr lang="en-US" sz="1050" dirty="0" smtClean="0">
                <a:solidFill>
                  <a:schemeClr val="tx1"/>
                </a:solidFill>
              </a:rPr>
              <a:t> de </a:t>
            </a:r>
            <a:r>
              <a:rPr lang="en-US" sz="1050" dirty="0" err="1" smtClean="0">
                <a:solidFill>
                  <a:schemeClr val="tx1"/>
                </a:solidFill>
              </a:rPr>
              <a:t>objetivo</a:t>
            </a:r>
            <a:r>
              <a:rPr lang="en-US" sz="1050" dirty="0" smtClean="0">
                <a:solidFill>
                  <a:schemeClr val="tx1"/>
                </a:solidFill>
              </a:rPr>
              <a:t> or </a:t>
            </a:r>
            <a:r>
              <a:rPr lang="en-US" sz="1050" dirty="0" err="1" smtClean="0">
                <a:solidFill>
                  <a:schemeClr val="tx1"/>
                </a:solidFill>
              </a:rPr>
              <a:t>desplazado</a:t>
            </a:r>
            <a:r>
              <a:rPr lang="en-US" sz="1050" dirty="0" smtClean="0">
                <a:solidFill>
                  <a:schemeClr val="tx1"/>
                </a:solidFill>
              </a:rPr>
              <a:t> x metros</a:t>
            </a:r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smtClean="0">
                <a:solidFill>
                  <a:schemeClr val="tx1"/>
                </a:solidFill>
              </a:rPr>
              <a:t>    </a:t>
            </a:r>
            <a:r>
              <a:rPr lang="en-US" sz="1050" dirty="0" err="1" smtClean="0">
                <a:solidFill>
                  <a:schemeClr val="tx1"/>
                </a:solidFill>
              </a:rPr>
              <a:t>llegada</a:t>
            </a:r>
            <a:r>
              <a:rPr lang="en-US" sz="1050" dirty="0" smtClean="0">
                <a:solidFill>
                  <a:schemeClr val="tx1"/>
                </a:solidFill>
              </a:rPr>
              <a:t> = 1</a:t>
            </a:r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else </a:t>
            </a:r>
          </a:p>
          <a:p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smtClean="0">
                <a:solidFill>
                  <a:schemeClr val="tx1"/>
                </a:solidFill>
              </a:rPr>
              <a:t>    </a:t>
            </a:r>
            <a:r>
              <a:rPr lang="en-US" sz="1050" dirty="0" err="1" smtClean="0">
                <a:solidFill>
                  <a:schemeClr val="tx1"/>
                </a:solidFill>
              </a:rPr>
              <a:t>navegacionAutonoma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endParaRPr lang="en-US" sz="1050" dirty="0" smtClean="0">
              <a:solidFill>
                <a:schemeClr val="tx1"/>
              </a:solidFill>
            </a:endParaRPr>
          </a:p>
        </p:txBody>
      </p:sp>
      <p:pic>
        <p:nvPicPr>
          <p:cNvPr id="204" name="Picture 24" descr="Image result for satellite black and 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03" y="1571910"/>
            <a:ext cx="296261" cy="2962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Rectangle 217"/>
          <p:cNvSpPr/>
          <p:nvPr/>
        </p:nvSpPr>
        <p:spPr>
          <a:xfrm>
            <a:off x="1816386" y="2795460"/>
            <a:ext cx="1428353" cy="112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subMQTT</a:t>
            </a:r>
            <a:r>
              <a:rPr lang="en-US" sz="1050" dirty="0" smtClean="0">
                <a:solidFill>
                  <a:schemeClr val="tx1"/>
                </a:solidFill>
              </a:rPr>
              <a:t>(</a:t>
            </a:r>
            <a:r>
              <a:rPr lang="en-US" sz="1050" dirty="0" err="1" smtClean="0">
                <a:solidFill>
                  <a:schemeClr val="tx1"/>
                </a:solidFill>
              </a:rPr>
              <a:t>coordObj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  <a:endParaRPr lang="en-US" sz="1050" dirty="0" smtClean="0">
              <a:solidFill>
                <a:schemeClr val="tx1"/>
              </a:solidFill>
            </a:endParaRPr>
          </a:p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err="1">
                <a:solidFill>
                  <a:schemeClr val="tx1"/>
                </a:solidFill>
              </a:rPr>
              <a:t>crearTrayectoria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sz="1050" dirty="0" err="1" smtClean="0">
                <a:solidFill>
                  <a:schemeClr val="tx1"/>
                </a:solidFill>
              </a:rPr>
              <a:t>pubMQTT</a:t>
            </a:r>
            <a:r>
              <a:rPr lang="en-US" sz="1050" dirty="0" smtClean="0">
                <a:solidFill>
                  <a:schemeClr val="tx1"/>
                </a:solidFill>
              </a:rPr>
              <a:t>(</a:t>
            </a:r>
            <a:r>
              <a:rPr lang="en-US" sz="1050" dirty="0" err="1" smtClean="0">
                <a:solidFill>
                  <a:schemeClr val="tx1"/>
                </a:solidFill>
              </a:rPr>
              <a:t>trayectoria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err="1" smtClean="0">
                <a:solidFill>
                  <a:schemeClr val="tx1"/>
                </a:solidFill>
              </a:rPr>
              <a:t>navegar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  <a:endParaRPr lang="en-US" sz="1050" dirty="0">
              <a:solidFill>
                <a:schemeClr val="tx1"/>
              </a:solidFill>
            </a:endParaRPr>
          </a:p>
          <a:p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19" name="Curved Connector 218"/>
          <p:cNvCxnSpPr/>
          <p:nvPr/>
        </p:nvCxnSpPr>
        <p:spPr>
          <a:xfrm rot="5400000">
            <a:off x="2546769" y="2223761"/>
            <a:ext cx="542488" cy="456594"/>
          </a:xfrm>
          <a:prstGeom prst="curvedConnector3">
            <a:avLst>
              <a:gd name="adj1" fmla="val 50000"/>
            </a:avLst>
          </a:prstGeom>
          <a:ln>
            <a:solidFill>
              <a:srgbClr val="FF8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/>
          <p:cNvSpPr/>
          <p:nvPr/>
        </p:nvSpPr>
        <p:spPr>
          <a:xfrm>
            <a:off x="1983014" y="2303937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</a:rPr>
              <a:t>coordAct</a:t>
            </a:r>
            <a:endParaRPr lang="es-ES" sz="1050" dirty="0">
              <a:solidFill>
                <a:srgbClr val="C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688927" y="141264"/>
            <a:ext cx="95300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12" name="Curved Connector 111"/>
          <p:cNvCxnSpPr/>
          <p:nvPr/>
        </p:nvCxnSpPr>
        <p:spPr>
          <a:xfrm rot="5400000">
            <a:off x="2496887" y="783524"/>
            <a:ext cx="2754196" cy="1469677"/>
          </a:xfrm>
          <a:prstGeom prst="curvedConnector3">
            <a:avLst>
              <a:gd name="adj1" fmla="val 99339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/>
          <p:cNvCxnSpPr/>
          <p:nvPr/>
        </p:nvCxnSpPr>
        <p:spPr>
          <a:xfrm rot="5400000">
            <a:off x="4364156" y="368645"/>
            <a:ext cx="1114133" cy="76483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 rot="10800000" flipV="1">
            <a:off x="2491323" y="2277914"/>
            <a:ext cx="3222983" cy="1411502"/>
          </a:xfrm>
          <a:prstGeom prst="curvedConnector3">
            <a:avLst>
              <a:gd name="adj1" fmla="val 17787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arrow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6580395" y="1252744"/>
            <a:ext cx="5218256" cy="5408800"/>
          </a:xfrm>
          <a:prstGeom prst="rect">
            <a:avLst/>
          </a:prstGeom>
          <a:solidFill>
            <a:srgbClr val="F1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660778" y="1337510"/>
            <a:ext cx="5074279" cy="3382506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692789" y="1442989"/>
            <a:ext cx="545085" cy="297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Pi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660778" y="5051578"/>
            <a:ext cx="5074279" cy="1447901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701311" y="5097457"/>
            <a:ext cx="155458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Arduino 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821" y="1595034"/>
            <a:ext cx="247087" cy="3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/>
          <p:cNvSpPr/>
          <p:nvPr/>
        </p:nvSpPr>
        <p:spPr>
          <a:xfrm>
            <a:off x="7418659" y="1671982"/>
            <a:ext cx="3948567" cy="2246065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47" name="Curved Connector 146"/>
          <p:cNvCxnSpPr>
            <a:stCxn id="128" idx="2"/>
            <a:endCxn id="145" idx="1"/>
          </p:cNvCxnSpPr>
          <p:nvPr/>
        </p:nvCxnSpPr>
        <p:spPr>
          <a:xfrm rot="16200000" flipH="1">
            <a:off x="6664973" y="2041328"/>
            <a:ext cx="1054045" cy="453327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" name="Curved Connector 152"/>
          <p:cNvCxnSpPr>
            <a:stCxn id="128" idx="2"/>
            <a:endCxn id="169" idx="1"/>
          </p:cNvCxnSpPr>
          <p:nvPr/>
        </p:nvCxnSpPr>
        <p:spPr>
          <a:xfrm rot="16200000" flipH="1">
            <a:off x="5860034" y="2846267"/>
            <a:ext cx="2663924" cy="45332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6976836" y="1745963"/>
            <a:ext cx="7768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Hilo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397357" y="1643873"/>
            <a:ext cx="2529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 smtClean="0"/>
              <a:t>Sondear</a:t>
            </a:r>
            <a:endParaRPr lang="es-ES" sz="1100" dirty="0"/>
          </a:p>
        </p:txBody>
      </p:sp>
      <p:sp>
        <p:nvSpPr>
          <p:cNvPr id="169" name="Rectangle 168"/>
          <p:cNvSpPr/>
          <p:nvPr/>
        </p:nvSpPr>
        <p:spPr>
          <a:xfrm>
            <a:off x="7418661" y="4168279"/>
            <a:ext cx="1648639" cy="473230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626688" y="2768404"/>
            <a:ext cx="7768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Hilo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7395129" y="4131235"/>
            <a:ext cx="2529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 smtClean="0"/>
              <a:t>Potenciómetro</a:t>
            </a:r>
            <a:endParaRPr lang="es-ES" sz="1100" dirty="0"/>
          </a:p>
        </p:txBody>
      </p:sp>
      <p:pic>
        <p:nvPicPr>
          <p:cNvPr id="192" name="Picture 4" descr="http://www.salvadoraquitem.com.br/web/wp-content/uploads/2017/06/rele_01_canal-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451" y="5726527"/>
            <a:ext cx="1070130" cy="80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6" descr="http://www.free-icons-download.net/images/battery-symbol-icon-6348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0641" y="5407720"/>
            <a:ext cx="1128809" cy="11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195"/>
          <p:cNvSpPr/>
          <p:nvPr/>
        </p:nvSpPr>
        <p:spPr>
          <a:xfrm>
            <a:off x="8155570" y="5894360"/>
            <a:ext cx="983201" cy="252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digitalWrite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</p:txBody>
      </p:sp>
      <p:pic>
        <p:nvPicPr>
          <p:cNvPr id="198" name="Picture 10" descr="https://openclipart.org/image/2400px/svg_to_png/239995/IR_symbol_path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7613">
            <a:off x="7707190" y="5764555"/>
            <a:ext cx="363832" cy="2912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Freeform 198"/>
          <p:cNvSpPr/>
          <p:nvPr/>
        </p:nvSpPr>
        <p:spPr>
          <a:xfrm>
            <a:off x="8990633" y="5835816"/>
            <a:ext cx="762000" cy="233852"/>
          </a:xfrm>
          <a:custGeom>
            <a:avLst/>
            <a:gdLst>
              <a:gd name="connsiteX0" fmla="*/ 0 w 762000"/>
              <a:gd name="connsiteY0" fmla="*/ 153330 h 233852"/>
              <a:gd name="connsiteX1" fmla="*/ 254000 w 762000"/>
              <a:gd name="connsiteY1" fmla="*/ 930 h 233852"/>
              <a:gd name="connsiteX2" fmla="*/ 609600 w 762000"/>
              <a:gd name="connsiteY2" fmla="*/ 216830 h 233852"/>
              <a:gd name="connsiteX3" fmla="*/ 762000 w 762000"/>
              <a:gd name="connsiteY3" fmla="*/ 204130 h 23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33852">
                <a:moveTo>
                  <a:pt x="0" y="153330"/>
                </a:moveTo>
                <a:cubicBezTo>
                  <a:pt x="76200" y="71838"/>
                  <a:pt x="152400" y="-9653"/>
                  <a:pt x="254000" y="930"/>
                </a:cubicBezTo>
                <a:cubicBezTo>
                  <a:pt x="355600" y="11513"/>
                  <a:pt x="524933" y="182963"/>
                  <a:pt x="609600" y="216830"/>
                </a:cubicBezTo>
                <a:cubicBezTo>
                  <a:pt x="694267" y="250697"/>
                  <a:pt x="728133" y="227413"/>
                  <a:pt x="762000" y="20413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199"/>
          <p:cNvSpPr/>
          <p:nvPr/>
        </p:nvSpPr>
        <p:spPr>
          <a:xfrm>
            <a:off x="10094296" y="6104701"/>
            <a:ext cx="762000" cy="233852"/>
          </a:xfrm>
          <a:custGeom>
            <a:avLst/>
            <a:gdLst>
              <a:gd name="connsiteX0" fmla="*/ 0 w 762000"/>
              <a:gd name="connsiteY0" fmla="*/ 153330 h 233852"/>
              <a:gd name="connsiteX1" fmla="*/ 254000 w 762000"/>
              <a:gd name="connsiteY1" fmla="*/ 930 h 233852"/>
              <a:gd name="connsiteX2" fmla="*/ 609600 w 762000"/>
              <a:gd name="connsiteY2" fmla="*/ 216830 h 233852"/>
              <a:gd name="connsiteX3" fmla="*/ 762000 w 762000"/>
              <a:gd name="connsiteY3" fmla="*/ 204130 h 23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33852">
                <a:moveTo>
                  <a:pt x="0" y="153330"/>
                </a:moveTo>
                <a:cubicBezTo>
                  <a:pt x="76200" y="71838"/>
                  <a:pt x="152400" y="-9653"/>
                  <a:pt x="254000" y="930"/>
                </a:cubicBezTo>
                <a:cubicBezTo>
                  <a:pt x="355600" y="11513"/>
                  <a:pt x="524933" y="182963"/>
                  <a:pt x="609600" y="216830"/>
                </a:cubicBezTo>
                <a:cubicBezTo>
                  <a:pt x="694267" y="250697"/>
                  <a:pt x="728133" y="227413"/>
                  <a:pt x="762000" y="20413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51" y="5128508"/>
            <a:ext cx="428162" cy="2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00" y="4474800"/>
            <a:ext cx="428162" cy="2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Curved Connector 96"/>
          <p:cNvCxnSpPr>
            <a:stCxn id="85" idx="2"/>
            <a:endCxn id="99" idx="1"/>
          </p:cNvCxnSpPr>
          <p:nvPr/>
        </p:nvCxnSpPr>
        <p:spPr>
          <a:xfrm rot="16200000" flipH="1">
            <a:off x="284261" y="2236947"/>
            <a:ext cx="1417648" cy="504747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" name="Curved Connector 121"/>
          <p:cNvCxnSpPr/>
          <p:nvPr/>
        </p:nvCxnSpPr>
        <p:spPr>
          <a:xfrm flipV="1">
            <a:off x="3088863" y="126150"/>
            <a:ext cx="3695682" cy="1902627"/>
          </a:xfrm>
          <a:prstGeom prst="curvedConnector3">
            <a:avLst>
              <a:gd name="adj1" fmla="val 89519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149941" y="101156"/>
            <a:ext cx="9088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</a:t>
            </a:r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rayectoria,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24" name="Curved Connector 123"/>
          <p:cNvCxnSpPr/>
          <p:nvPr/>
        </p:nvCxnSpPr>
        <p:spPr>
          <a:xfrm flipV="1">
            <a:off x="3139145" y="1541105"/>
            <a:ext cx="2778309" cy="1848434"/>
          </a:xfrm>
          <a:prstGeom prst="curvedConnector3">
            <a:avLst>
              <a:gd name="adj1" fmla="val 71599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065618" y="3105025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</a:rPr>
              <a:t>trayectoria</a:t>
            </a:r>
            <a:endParaRPr lang="es-ES" sz="1050" dirty="0">
              <a:solidFill>
                <a:srgbClr val="C00000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258087" y="2484514"/>
            <a:ext cx="8298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geometría, 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998674" y="3569298"/>
            <a:ext cx="15058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48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24" y="1595034"/>
            <a:ext cx="247087" cy="3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8" descr="https://camo.githubusercontent.com/cd9792452281738b3cc680d91be2c32fc75fcb0d/687474703a2f2f692e696d6775722e636f6d2f6b3830623755662e706e6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1658">
            <a:off x="7221033" y="5820598"/>
            <a:ext cx="530335" cy="4735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https://social.technet.microsoft.com/wiki/cfs-filesystemfile.ashx/__key/communityserver-wikis-components-files/00-00-00-00-05/4087.Ultrasonic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2070660" y="5188364"/>
            <a:ext cx="450364" cy="2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4" descr="https://1.bp.blogspot.com/-0na65G4PvBE/U_-xq3GZQqI/AAAAAAAAHG0/OvClI5MoUWE/s1600/compass_rose_by_draconicparagon-d6rjgq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05" y="5498713"/>
            <a:ext cx="34456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https://www.portescap.com/sites/default/files/prt_product_Brushless_DC_ECS-22_380x307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471" y="6092177"/>
            <a:ext cx="551331" cy="4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6" descr="https://www.portescap.com/sites/default/files/prt_product_Brushless_DC_ECS-22_380x307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652547" y="5818323"/>
            <a:ext cx="551331" cy="4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8" descr="http://www.basicmicro.com/assets/templates/responsive-version-11-sept-2018/images/motion-controller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5"/>
          <a:stretch/>
        </p:blipFill>
        <p:spPr bwMode="auto">
          <a:xfrm>
            <a:off x="3849473" y="5336984"/>
            <a:ext cx="789582" cy="10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Rectangle 224"/>
          <p:cNvSpPr/>
          <p:nvPr/>
        </p:nvSpPr>
        <p:spPr>
          <a:xfrm>
            <a:off x="4019586" y="149053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4765146" y="177482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2056" name="Picture 8" descr="http://strutsafrica.co.za/wp-content/uploads/2017/01/Mini_Linear_Actuator_PA-1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15844">
            <a:off x="7220162" y="2450528"/>
            <a:ext cx="776191" cy="5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8" name="Group 227"/>
          <p:cNvGrpSpPr/>
          <p:nvPr/>
        </p:nvGrpSpPr>
        <p:grpSpPr>
          <a:xfrm rot="3908268">
            <a:off x="7231187" y="3117674"/>
            <a:ext cx="892411" cy="494100"/>
            <a:chOff x="9685020" y="3308281"/>
            <a:chExt cx="892411" cy="494100"/>
          </a:xfrm>
        </p:grpSpPr>
        <p:pic>
          <p:nvPicPr>
            <p:cNvPr id="230" name="Picture 6" descr="https://www.delta-t.co.uk/wp-content/uploads/2016/10/WET-1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71100" r="30406" b="8021"/>
            <a:stretch/>
          </p:blipFill>
          <p:spPr bwMode="auto">
            <a:xfrm>
              <a:off x="9685020" y="3329941"/>
              <a:ext cx="807720" cy="47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Rectangle 230"/>
            <p:cNvSpPr/>
            <p:nvPr/>
          </p:nvSpPr>
          <p:spPr>
            <a:xfrm>
              <a:off x="10352142" y="3308281"/>
              <a:ext cx="225289" cy="241584"/>
            </a:xfrm>
            <a:prstGeom prst="rect">
              <a:avLst/>
            </a:prstGeom>
            <a:solidFill>
              <a:srgbClr val="FAECE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8" name="Straight Arrow Connector 237"/>
          <p:cNvCxnSpPr/>
          <p:nvPr/>
        </p:nvCxnSpPr>
        <p:spPr>
          <a:xfrm>
            <a:off x="11750535" y="4730504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10809634" y="472001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7965154" y="4377441"/>
            <a:ext cx="1428353" cy="250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leerPot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559385" y="1727729"/>
            <a:ext cx="360430" cy="424848"/>
            <a:chOff x="8795457" y="3447657"/>
            <a:chExt cx="260804" cy="281137"/>
          </a:xfrm>
        </p:grpSpPr>
        <p:pic>
          <p:nvPicPr>
            <p:cNvPr id="2058" name="Picture 10" descr="https://tshop.r10s.com/831/376/9897/085c/b0a8/2bdf/7ca4/11b2e8b59254ab3a2959ed.pn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5" b="17793"/>
            <a:stretch/>
          </p:blipFill>
          <p:spPr bwMode="auto">
            <a:xfrm>
              <a:off x="8805461" y="3447657"/>
              <a:ext cx="250800" cy="25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1" name="Rectangle 240"/>
            <p:cNvSpPr/>
            <p:nvPr/>
          </p:nvSpPr>
          <p:spPr>
            <a:xfrm rot="1325450">
              <a:off x="8795457" y="3683075"/>
              <a:ext cx="64935" cy="45719"/>
            </a:xfrm>
            <a:prstGeom prst="rect">
              <a:avLst/>
            </a:prstGeom>
            <a:solidFill>
              <a:srgbClr val="FAECE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2" name="Rectangle 241"/>
          <p:cNvSpPr/>
          <p:nvPr/>
        </p:nvSpPr>
        <p:spPr>
          <a:xfrm>
            <a:off x="9292701" y="4174623"/>
            <a:ext cx="2077652" cy="473230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9231557" y="4137579"/>
            <a:ext cx="25299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 smtClean="0"/>
              <a:t>Bater</a:t>
            </a:r>
            <a:r>
              <a:rPr lang="es-ES" sz="1400" dirty="0" err="1" smtClean="0"/>
              <a:t>ía</a:t>
            </a:r>
            <a:endParaRPr lang="es-ES" sz="1400" dirty="0"/>
          </a:p>
        </p:txBody>
      </p:sp>
      <p:sp>
        <p:nvSpPr>
          <p:cNvPr id="244" name="Rectangle 243"/>
          <p:cNvSpPr/>
          <p:nvPr/>
        </p:nvSpPr>
        <p:spPr>
          <a:xfrm>
            <a:off x="9801582" y="4383785"/>
            <a:ext cx="1547281" cy="250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conectar</a:t>
            </a:r>
            <a:r>
              <a:rPr lang="en-US" sz="1050" dirty="0" smtClean="0">
                <a:solidFill>
                  <a:schemeClr val="tx1"/>
                </a:solidFill>
              </a:rPr>
              <a:t>()/</a:t>
            </a:r>
            <a:r>
              <a:rPr lang="en-US" sz="1050" dirty="0" err="1" smtClean="0">
                <a:solidFill>
                  <a:schemeClr val="tx1"/>
                </a:solidFill>
              </a:rPr>
              <a:t>desconectar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10608001" y="4540909"/>
            <a:ext cx="134326" cy="938361"/>
            <a:chOff x="5359340" y="-4241640"/>
            <a:chExt cx="1016000" cy="7567898"/>
          </a:xfrm>
        </p:grpSpPr>
        <p:pic>
          <p:nvPicPr>
            <p:cNvPr id="247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http://proteusswitchgear.com/media/catalog/product/cache/1/image/500x500/9df78eab33525d08d6e5fb8d27136e95/E/M/EM-STOP_9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370" y="4174080"/>
            <a:ext cx="247187" cy="2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" name="Freeform 249"/>
          <p:cNvSpPr/>
          <p:nvPr/>
        </p:nvSpPr>
        <p:spPr>
          <a:xfrm rot="8514621">
            <a:off x="8866647" y="4867318"/>
            <a:ext cx="1560627" cy="327995"/>
          </a:xfrm>
          <a:custGeom>
            <a:avLst/>
            <a:gdLst>
              <a:gd name="connsiteX0" fmla="*/ 0 w 762000"/>
              <a:gd name="connsiteY0" fmla="*/ 153330 h 233852"/>
              <a:gd name="connsiteX1" fmla="*/ 254000 w 762000"/>
              <a:gd name="connsiteY1" fmla="*/ 930 h 233852"/>
              <a:gd name="connsiteX2" fmla="*/ 609600 w 762000"/>
              <a:gd name="connsiteY2" fmla="*/ 216830 h 233852"/>
              <a:gd name="connsiteX3" fmla="*/ 762000 w 762000"/>
              <a:gd name="connsiteY3" fmla="*/ 204130 h 23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33852">
                <a:moveTo>
                  <a:pt x="0" y="153330"/>
                </a:moveTo>
                <a:cubicBezTo>
                  <a:pt x="76200" y="71838"/>
                  <a:pt x="152400" y="-9653"/>
                  <a:pt x="254000" y="930"/>
                </a:cubicBezTo>
                <a:cubicBezTo>
                  <a:pt x="355600" y="11513"/>
                  <a:pt x="524933" y="182963"/>
                  <a:pt x="609600" y="216830"/>
                </a:cubicBezTo>
                <a:cubicBezTo>
                  <a:pt x="694267" y="250697"/>
                  <a:pt x="728133" y="227413"/>
                  <a:pt x="762000" y="20413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Explosion 2 4103"/>
          <p:cNvSpPr/>
          <p:nvPr/>
        </p:nvSpPr>
        <p:spPr>
          <a:xfrm>
            <a:off x="8287943" y="5119063"/>
            <a:ext cx="811407" cy="751799"/>
          </a:xfrm>
          <a:prstGeom prst="irregularSeal2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1" name="Picture 25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90288" y="5344483"/>
            <a:ext cx="368668" cy="358346"/>
          </a:xfrm>
          <a:prstGeom prst="rect">
            <a:avLst/>
          </a:prstGeom>
        </p:spPr>
      </p:pic>
      <p:sp>
        <p:nvSpPr>
          <p:cNvPr id="252" name="Rectangle 251"/>
          <p:cNvSpPr/>
          <p:nvPr/>
        </p:nvSpPr>
        <p:spPr>
          <a:xfrm>
            <a:off x="10787480" y="4772882"/>
            <a:ext cx="971730" cy="210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EMERGENCIA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53" name="Curved Connector 252"/>
          <p:cNvCxnSpPr/>
          <p:nvPr/>
        </p:nvCxnSpPr>
        <p:spPr>
          <a:xfrm rot="5400000">
            <a:off x="9293279" y="2500472"/>
            <a:ext cx="659550" cy="337293"/>
          </a:xfrm>
          <a:prstGeom prst="curvedConnector3">
            <a:avLst>
              <a:gd name="adj1" fmla="val 92747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/>
          <p:nvPr/>
        </p:nvCxnSpPr>
        <p:spPr>
          <a:xfrm rot="16200000" flipV="1">
            <a:off x="8190240" y="1596381"/>
            <a:ext cx="3438491" cy="369623"/>
          </a:xfrm>
          <a:prstGeom prst="curvedConnector3">
            <a:avLst>
              <a:gd name="adj1" fmla="val 277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9601241" y="1911203"/>
            <a:ext cx="1962660" cy="183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>
                <a:solidFill>
                  <a:schemeClr val="tx1"/>
                </a:solidFill>
              </a:rPr>
              <a:t>tomarFotos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camara.girarIzq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  <a:endParaRPr lang="en-US" sz="1050" dirty="0">
              <a:solidFill>
                <a:schemeClr val="tx1"/>
              </a:solidFill>
            </a:endParaRPr>
          </a:p>
          <a:p>
            <a:pPr lvl="1"/>
            <a:endParaRPr lang="en-US" sz="1050" dirty="0" smtClean="0">
              <a:solidFill>
                <a:schemeClr val="tx1"/>
              </a:solidFill>
            </a:endParaRP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analizarVerde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endParaRPr lang="en-US" sz="1050" dirty="0">
              <a:solidFill>
                <a:schemeClr val="tx1"/>
              </a:solidFill>
            </a:endParaRP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camera.girarDcha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endParaRPr lang="es-ES" sz="1050" dirty="0">
              <a:solidFill>
                <a:schemeClr val="tx1"/>
              </a:solidFill>
            </a:endParaRPr>
          </a:p>
          <a:p>
            <a:pPr lvl="1"/>
            <a:r>
              <a:rPr lang="en-US" sz="1050" dirty="0" err="1">
                <a:solidFill>
                  <a:schemeClr val="tx1"/>
                </a:solidFill>
              </a:rPr>
              <a:t>analizarVerde</a:t>
            </a:r>
            <a:r>
              <a:rPr lang="en-US" sz="1050" dirty="0">
                <a:solidFill>
                  <a:schemeClr val="tx1"/>
                </a:solidFill>
              </a:rPr>
              <a:t>()</a:t>
            </a:r>
            <a:endParaRPr lang="en-US" sz="1050" dirty="0" smtClean="0">
              <a:solidFill>
                <a:schemeClr val="tx1"/>
              </a:solidFill>
            </a:endParaRPr>
          </a:p>
          <a:p>
            <a:pPr lvl="1"/>
            <a:endParaRPr lang="es-ES" sz="1050" dirty="0" smtClean="0">
              <a:solidFill>
                <a:schemeClr val="tx1"/>
              </a:solidFill>
            </a:endParaRPr>
          </a:p>
          <a:p>
            <a:pPr lvl="1"/>
            <a:r>
              <a:rPr lang="es-ES" sz="1050" dirty="0" err="1">
                <a:solidFill>
                  <a:schemeClr val="tx1"/>
                </a:solidFill>
              </a:rPr>
              <a:t>pubMQTT</a:t>
            </a:r>
            <a:r>
              <a:rPr lang="es-ES" sz="1050" dirty="0">
                <a:solidFill>
                  <a:schemeClr val="tx1"/>
                </a:solidFill>
              </a:rPr>
              <a:t>(resultados</a:t>
            </a:r>
            <a:r>
              <a:rPr lang="es-ES" sz="105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s-ES" sz="1050" dirty="0" err="1" smtClean="0">
                <a:solidFill>
                  <a:schemeClr val="tx1"/>
                </a:solidFill>
              </a:rPr>
              <a:t>pubMQTT</a:t>
            </a:r>
            <a:r>
              <a:rPr lang="es-ES" sz="1050" dirty="0" smtClean="0">
                <a:solidFill>
                  <a:schemeClr val="tx1"/>
                </a:solidFill>
              </a:rPr>
              <a:t>(fotos)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9594352" y="2891107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9448624" y="169254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862954" y="1962388"/>
            <a:ext cx="2398191" cy="1838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s-ES" sz="1050" dirty="0" err="1" smtClean="0">
                <a:solidFill>
                  <a:schemeClr val="tx1"/>
                </a:solidFill>
              </a:rPr>
              <a:t>subMQTT</a:t>
            </a:r>
            <a:r>
              <a:rPr lang="es-ES" sz="1050" dirty="0" smtClean="0">
                <a:solidFill>
                  <a:schemeClr val="tx1"/>
                </a:solidFill>
              </a:rPr>
              <a:t>(</a:t>
            </a:r>
            <a:r>
              <a:rPr lang="es-ES" sz="1050" dirty="0" err="1" smtClean="0">
                <a:solidFill>
                  <a:schemeClr val="tx1"/>
                </a:solidFill>
              </a:rPr>
              <a:t>coordObj</a:t>
            </a:r>
            <a:r>
              <a:rPr lang="es-ES" sz="1050" dirty="0" smtClean="0">
                <a:solidFill>
                  <a:schemeClr val="tx1"/>
                </a:solidFill>
              </a:rPr>
              <a:t>)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 err="1" smtClean="0">
                <a:solidFill>
                  <a:schemeClr val="tx1"/>
                </a:solidFill>
              </a:rPr>
              <a:t>sondear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jaula.revelar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  <a:endParaRPr lang="en-US" sz="1050" dirty="0">
              <a:solidFill>
                <a:schemeClr val="tx1"/>
              </a:solidFill>
            </a:endParaRP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actuador.expandir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endParaRPr lang="en-US" sz="1050" dirty="0">
              <a:solidFill>
                <a:schemeClr val="tx1"/>
              </a:solidFill>
            </a:endParaRP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hacerMediciones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endParaRPr lang="en-US" sz="1050" dirty="0" smtClean="0">
              <a:solidFill>
                <a:schemeClr val="tx1"/>
              </a:solidFill>
            </a:endParaRP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actuador.contraer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1050" dirty="0" err="1" smtClean="0">
                <a:solidFill>
                  <a:schemeClr val="tx1"/>
                </a:solidFill>
              </a:rPr>
              <a:t>jaula.retraer</a:t>
            </a:r>
            <a:r>
              <a:rPr lang="en-US" sz="1050" dirty="0" smtClean="0">
                <a:solidFill>
                  <a:schemeClr val="tx1"/>
                </a:solidFill>
              </a:rPr>
              <a:t>()</a:t>
            </a:r>
          </a:p>
          <a:p>
            <a:pPr lvl="1"/>
            <a:endParaRPr lang="es-ES" sz="1050" dirty="0">
              <a:solidFill>
                <a:schemeClr val="tx1"/>
              </a:solidFill>
            </a:endParaRPr>
          </a:p>
          <a:p>
            <a:pPr lvl="1"/>
            <a:r>
              <a:rPr lang="es-ES" sz="1050" dirty="0" err="1" smtClean="0">
                <a:solidFill>
                  <a:schemeClr val="tx1"/>
                </a:solidFill>
              </a:rPr>
              <a:t>pubMQTT</a:t>
            </a:r>
            <a:r>
              <a:rPr lang="es-ES" sz="1050" dirty="0" smtClean="0">
                <a:solidFill>
                  <a:schemeClr val="tx1"/>
                </a:solidFill>
              </a:rPr>
              <a:t>(</a:t>
            </a:r>
            <a:r>
              <a:rPr lang="es-ES" sz="1050" dirty="0" err="1" smtClean="0">
                <a:solidFill>
                  <a:schemeClr val="tx1"/>
                </a:solidFill>
              </a:rPr>
              <a:t>sondeoTerminado</a:t>
            </a:r>
            <a:r>
              <a:rPr lang="es-ES" sz="1050" dirty="0" smtClean="0">
                <a:solidFill>
                  <a:schemeClr val="tx1"/>
                </a:solidFill>
              </a:rPr>
              <a:t>?)</a:t>
            </a:r>
            <a:endParaRPr lang="en-US" sz="1050" dirty="0" smtClean="0">
              <a:solidFill>
                <a:schemeClr val="tx1"/>
              </a:solidFill>
            </a:endParaRPr>
          </a:p>
          <a:p>
            <a:pPr lvl="1"/>
            <a:endParaRPr lang="es-ES" sz="1050" dirty="0">
              <a:solidFill>
                <a:schemeClr val="tx1"/>
              </a:solidFill>
            </a:endParaRPr>
          </a:p>
        </p:txBody>
      </p:sp>
      <p:pic>
        <p:nvPicPr>
          <p:cNvPr id="135" name="Picture 4" descr="https://robotics.plus/wp-content/uploads/Mecanismo-de-biela-manivela-Assem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461929" y="2313562"/>
            <a:ext cx="1114543" cy="56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Curved Connector 136"/>
          <p:cNvCxnSpPr/>
          <p:nvPr/>
        </p:nvCxnSpPr>
        <p:spPr>
          <a:xfrm rot="5400000" flipH="1" flipV="1">
            <a:off x="8446663" y="3961476"/>
            <a:ext cx="587962" cy="382008"/>
          </a:xfrm>
          <a:prstGeom prst="curvedConnector3">
            <a:avLst>
              <a:gd name="adj1" fmla="val -544"/>
            </a:avLst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5217601" y="2515688"/>
            <a:ext cx="1171642" cy="1371525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160342" y="2487237"/>
            <a:ext cx="844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 smtClean="0"/>
              <a:t>Sondear</a:t>
            </a:r>
            <a:endParaRPr lang="es-ES" sz="1400" dirty="0"/>
          </a:p>
        </p:txBody>
      </p:sp>
      <p:sp>
        <p:nvSpPr>
          <p:cNvPr id="150" name="Rectangle 149"/>
          <p:cNvSpPr/>
          <p:nvPr/>
        </p:nvSpPr>
        <p:spPr>
          <a:xfrm>
            <a:off x="5164319" y="2710360"/>
            <a:ext cx="1428353" cy="112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p</a:t>
            </a:r>
            <a:r>
              <a:rPr lang="en-US" sz="1050" dirty="0" err="1" smtClean="0">
                <a:solidFill>
                  <a:schemeClr val="tx1"/>
                </a:solidFill>
              </a:rPr>
              <a:t>ubMQTT</a:t>
            </a:r>
            <a:r>
              <a:rPr lang="en-US" sz="1050" dirty="0" smtClean="0">
                <a:solidFill>
                  <a:schemeClr val="tx1"/>
                </a:solidFill>
              </a:rPr>
              <a:t>(</a:t>
            </a:r>
            <a:r>
              <a:rPr lang="en-US" sz="1050" dirty="0" err="1" smtClean="0">
                <a:solidFill>
                  <a:schemeClr val="tx1"/>
                </a:solidFill>
              </a:rPr>
              <a:t>coordObj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err="1" smtClean="0">
                <a:solidFill>
                  <a:schemeClr val="tx1"/>
                </a:solidFill>
              </a:rPr>
              <a:t>subMQTT</a:t>
            </a:r>
            <a:r>
              <a:rPr lang="en-US" sz="1050" dirty="0" smtClean="0">
                <a:solidFill>
                  <a:schemeClr val="tx1"/>
                </a:solidFill>
              </a:rPr>
              <a:t>(</a:t>
            </a:r>
            <a:r>
              <a:rPr lang="en-US" sz="1050" dirty="0" err="1" smtClean="0">
                <a:solidFill>
                  <a:schemeClr val="tx1"/>
                </a:solidFill>
              </a:rPr>
              <a:t>reintento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  <a:endParaRPr lang="en-US" sz="1050" dirty="0">
              <a:solidFill>
                <a:schemeClr val="tx1"/>
              </a:solidFill>
            </a:endParaRPr>
          </a:p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56277" y="822343"/>
            <a:ext cx="11742374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Consiste en dos pares </a:t>
            </a:r>
            <a:r>
              <a:rPr lang="es-ES" sz="11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RPi-Arduino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calcula posición actual y navega autónomamente al objetivo para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medir….incluye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parada de emergencia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77" name="Curved Connector 176"/>
          <p:cNvCxnSpPr/>
          <p:nvPr/>
        </p:nvCxnSpPr>
        <p:spPr>
          <a:xfrm rot="10800000" flipV="1">
            <a:off x="5650377" y="268222"/>
            <a:ext cx="2038550" cy="2009692"/>
          </a:xfrm>
          <a:prstGeom prst="curvedConnector3">
            <a:avLst>
              <a:gd name="adj1" fmla="val 5841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urved Connector 180"/>
          <p:cNvCxnSpPr/>
          <p:nvPr/>
        </p:nvCxnSpPr>
        <p:spPr>
          <a:xfrm flipV="1">
            <a:off x="6410687" y="2028779"/>
            <a:ext cx="1509848" cy="1076246"/>
          </a:xfrm>
          <a:prstGeom prst="curvedConnector3">
            <a:avLst>
              <a:gd name="adj1" fmla="val 14251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urved Connector 190"/>
          <p:cNvCxnSpPr/>
          <p:nvPr/>
        </p:nvCxnSpPr>
        <p:spPr>
          <a:xfrm rot="10800000">
            <a:off x="6397601" y="3389539"/>
            <a:ext cx="1982589" cy="377741"/>
          </a:xfrm>
          <a:prstGeom prst="curvedConnector3">
            <a:avLst>
              <a:gd name="adj1" fmla="val 69217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196"/>
          <p:cNvCxnSpPr/>
          <p:nvPr/>
        </p:nvCxnSpPr>
        <p:spPr>
          <a:xfrm rot="10800000">
            <a:off x="8618605" y="2340393"/>
            <a:ext cx="1048921" cy="643273"/>
          </a:xfrm>
          <a:prstGeom prst="curvedConnector3">
            <a:avLst>
              <a:gd name="adj1" fmla="val 964"/>
            </a:avLst>
          </a:prstGeom>
          <a:ln>
            <a:solidFill>
              <a:srgbClr val="FF8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200"/>
          <p:cNvCxnSpPr/>
          <p:nvPr/>
        </p:nvCxnSpPr>
        <p:spPr>
          <a:xfrm rot="5400000" flipH="1" flipV="1">
            <a:off x="9237403" y="3346961"/>
            <a:ext cx="787073" cy="73174"/>
          </a:xfrm>
          <a:prstGeom prst="curvedConnector3">
            <a:avLst>
              <a:gd name="adj1" fmla="val 2803"/>
            </a:avLst>
          </a:prstGeom>
          <a:ln>
            <a:solidFill>
              <a:srgbClr val="FF8B8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/>
          <p:nvPr/>
        </p:nvCxnSpPr>
        <p:spPr>
          <a:xfrm rot="5400000" flipH="1" flipV="1">
            <a:off x="9282466" y="2049680"/>
            <a:ext cx="402602" cy="367523"/>
          </a:xfrm>
          <a:prstGeom prst="curvedConnector3">
            <a:avLst>
              <a:gd name="adj1" fmla="val 97317"/>
            </a:avLst>
          </a:prstGeom>
          <a:ln>
            <a:solidFill>
              <a:srgbClr val="FF8B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8066364" y="3847142"/>
            <a:ext cx="1416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problema?</a:t>
            </a:r>
          </a:p>
          <a:p>
            <a:pPr lvl="0"/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</a:t>
            </a:r>
            <a:r>
              <a:rPr lang="es-ES" sz="900" dirty="0" smtClean="0">
                <a:solidFill>
                  <a:schemeClr val="bg1">
                    <a:lumMod val="50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eintento automático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499852" y="2842165"/>
            <a:ext cx="11633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Hilo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9" name="Curved Connector 228"/>
          <p:cNvCxnSpPr>
            <a:stCxn id="85" idx="0"/>
            <a:endCxn id="144" idx="0"/>
          </p:cNvCxnSpPr>
          <p:nvPr/>
        </p:nvCxnSpPr>
        <p:spPr>
          <a:xfrm rot="16200000" flipH="1">
            <a:off x="2656966" y="-438633"/>
            <a:ext cx="1009616" cy="4842125"/>
          </a:xfrm>
          <a:prstGeom prst="curvedConnector3">
            <a:avLst>
              <a:gd name="adj1" fmla="val -4283"/>
            </a:avLst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0" name="Picture 4" descr="https://robotics.plus/wp-content/uploads/Mecanismo-de-biela-manivela-Assem.pn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6" t="1" r="52444" b="58605"/>
          <a:stretch/>
        </p:blipFill>
        <p:spPr bwMode="auto">
          <a:xfrm rot="10800000" flipH="1">
            <a:off x="7715233" y="2769969"/>
            <a:ext cx="130175" cy="2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1.wp.com/futurerestoration.com/wp-content/uploads/2018/06/fire-icon-80-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651" y="5580381"/>
            <a:ext cx="265145" cy="2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cmud.org/wp-content/uploads/2012/09/water-drop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330" y="5827591"/>
            <a:ext cx="182726" cy="2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.kisscc0.com/20180814/fbe/kisscc0-human-skull-symbolism-skull-and-crossbones-skull-a-calavera-vector-5b72ce0ace5f88.7730128115342505068453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01" y="6100030"/>
            <a:ext cx="231378" cy="3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11428759" y="5800570"/>
            <a:ext cx="271229" cy="355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?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2000">
                <a:schemeClr val="bg1">
                  <a:lumMod val="75000"/>
                  <a:shade val="67500"/>
                  <a:satMod val="115000"/>
                </a:schemeClr>
              </a:gs>
              <a:gs pos="8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140999" y="410909"/>
            <a:ext cx="11956060" cy="5310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117" y="3508599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crearUsuario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4" name="Picture 10" descr="Image result for server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69" y="59131"/>
            <a:ext cx="206691" cy="2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8" descr="Image result for flask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361" y="518866"/>
            <a:ext cx="262411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c 21"/>
          <p:cNvSpPr/>
          <p:nvPr/>
        </p:nvSpPr>
        <p:spPr>
          <a:xfrm rot="2427420">
            <a:off x="1336911" y="3090348"/>
            <a:ext cx="369307" cy="410865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9" name="Arc 108"/>
          <p:cNvSpPr/>
          <p:nvPr/>
        </p:nvSpPr>
        <p:spPr>
          <a:xfrm rot="13227420">
            <a:off x="1453614" y="3054128"/>
            <a:ext cx="369307" cy="410865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07337" y="407757"/>
            <a:ext cx="815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Flask 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Los datos de los usuarios y las parcelas introducidos en el browser se recogen en </a:t>
            </a:r>
            <a:r>
              <a:rPr lang="es-ES" sz="11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Flask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a veces vía AJAX 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41000" y="5829101"/>
            <a:ext cx="11956060" cy="953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75954"/>
              </p:ext>
            </p:extLst>
          </p:nvPr>
        </p:nvGraphicFramePr>
        <p:xfrm>
          <a:off x="2528509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48" name="Rectangle 47"/>
          <p:cNvSpPr/>
          <p:nvPr/>
        </p:nvSpPr>
        <p:spPr>
          <a:xfrm>
            <a:off x="2528510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usuarios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85830"/>
              </p:ext>
            </p:extLst>
          </p:nvPr>
        </p:nvGraphicFramePr>
        <p:xfrm>
          <a:off x="3856597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856598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parcelas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71410"/>
              </p:ext>
            </p:extLst>
          </p:nvPr>
        </p:nvGraphicFramePr>
        <p:xfrm>
          <a:off x="5184685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5184686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objetivos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96188"/>
              </p:ext>
            </p:extLst>
          </p:nvPr>
        </p:nvGraphicFramePr>
        <p:xfrm>
          <a:off x="6512772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8" name="Rectangle 57"/>
          <p:cNvSpPr/>
          <p:nvPr/>
        </p:nvSpPr>
        <p:spPr>
          <a:xfrm>
            <a:off x="6512773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7886893" y="6451612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endParaRPr lang="es-ES" sz="1050" dirty="0">
              <a:solidFill>
                <a:schemeClr val="accent6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7575356" y="6199528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30181" y="5882564"/>
            <a:ext cx="2529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SQLite3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90" name="Picture 2" descr="Image result for phpLiteAdm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420" y="5868728"/>
            <a:ext cx="366420" cy="3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793246" y="3749844"/>
            <a:ext cx="1537223" cy="161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/>
          </a:p>
          <a:p>
            <a:endParaRPr lang="es-ES" sz="1200" dirty="0" smtClean="0"/>
          </a:p>
          <a:p>
            <a:r>
              <a:rPr lang="es-ES" sz="1200" dirty="0" smtClean="0"/>
              <a:t>POST</a:t>
            </a:r>
          </a:p>
          <a:p>
            <a:endParaRPr lang="es-ES" sz="1200" dirty="0" smtClean="0"/>
          </a:p>
          <a:p>
            <a:r>
              <a:rPr lang="es-ES" sz="1100" dirty="0" smtClean="0"/>
              <a:t>   request.form.get()</a:t>
            </a:r>
          </a:p>
          <a:p>
            <a:endParaRPr lang="es-ES" sz="1100" dirty="0" smtClean="0"/>
          </a:p>
          <a:p>
            <a:r>
              <a:rPr lang="es-ES" sz="1100" dirty="0"/>
              <a:t> </a:t>
            </a:r>
            <a:r>
              <a:rPr lang="es-ES" sz="1100" dirty="0" smtClean="0"/>
              <a:t>  INSERT</a:t>
            </a:r>
            <a:endParaRPr lang="en-US" sz="1100" dirty="0"/>
          </a:p>
        </p:txBody>
      </p:sp>
      <p:sp>
        <p:nvSpPr>
          <p:cNvPr id="99" name="Rectangle 98"/>
          <p:cNvSpPr/>
          <p:nvPr/>
        </p:nvSpPr>
        <p:spPr>
          <a:xfrm>
            <a:off x="2395094" y="3508599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crearUsuario.html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42224" y="3749844"/>
            <a:ext cx="1528113" cy="751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name=“usuario”</a:t>
            </a:r>
            <a:endParaRPr lang="es-ES" sz="1100" dirty="0" smtClean="0"/>
          </a:p>
          <a:p>
            <a:r>
              <a:rPr lang="es-ES" sz="1100" dirty="0" smtClean="0"/>
              <a:t>name=“email”</a:t>
            </a:r>
          </a:p>
          <a:p>
            <a:r>
              <a:rPr lang="es-ES" sz="1100" dirty="0" smtClean="0"/>
              <a:t>name=“contraseña”</a:t>
            </a:r>
            <a:endParaRPr lang="en-US" sz="1100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250717" y="3892303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rot="10800000" flipV="1">
            <a:off x="2117180" y="4367878"/>
            <a:ext cx="1059005" cy="415499"/>
          </a:xfrm>
          <a:prstGeom prst="bentConnector3">
            <a:avLst>
              <a:gd name="adj1" fmla="val 3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endCxn id="48" idx="0"/>
          </p:cNvCxnSpPr>
          <p:nvPr/>
        </p:nvCxnSpPr>
        <p:spPr>
          <a:xfrm>
            <a:off x="1587500" y="5147826"/>
            <a:ext cx="1461710" cy="869767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750829" y="813648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login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797958" y="1054893"/>
            <a:ext cx="1537223" cy="1908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/>
          </a:p>
          <a:p>
            <a:endParaRPr lang="es-ES" sz="1200" dirty="0" smtClean="0"/>
          </a:p>
          <a:p>
            <a:r>
              <a:rPr lang="es-ES" sz="1200" dirty="0" smtClean="0"/>
              <a:t>POST</a:t>
            </a:r>
          </a:p>
          <a:p>
            <a:endParaRPr lang="es-ES" sz="1200" dirty="0" smtClean="0"/>
          </a:p>
          <a:p>
            <a:r>
              <a:rPr lang="es-ES" sz="1100" dirty="0" smtClean="0"/>
              <a:t>   request.form.get()</a:t>
            </a:r>
          </a:p>
          <a:p>
            <a:endParaRPr lang="es-ES" sz="1100" dirty="0" smtClean="0"/>
          </a:p>
          <a:p>
            <a:r>
              <a:rPr lang="es-ES" sz="1100" dirty="0"/>
              <a:t> </a:t>
            </a:r>
            <a:r>
              <a:rPr lang="es-ES" sz="1100" dirty="0" smtClean="0"/>
              <a:t>  SELECT</a:t>
            </a:r>
          </a:p>
          <a:p>
            <a:endParaRPr lang="es-ES" sz="1100" dirty="0"/>
          </a:p>
          <a:p>
            <a:r>
              <a:rPr lang="es-ES" sz="1100" dirty="0" smtClean="0"/>
              <a:t>   session</a:t>
            </a:r>
            <a:r>
              <a:rPr lang="en-US" sz="1100" dirty="0" smtClean="0"/>
              <a:t>[]</a:t>
            </a:r>
            <a:endParaRPr lang="en-US" sz="1100" dirty="0"/>
          </a:p>
        </p:txBody>
      </p:sp>
      <p:sp>
        <p:nvSpPr>
          <p:cNvPr id="159" name="Rectangle 158"/>
          <p:cNvSpPr/>
          <p:nvPr/>
        </p:nvSpPr>
        <p:spPr>
          <a:xfrm>
            <a:off x="2399806" y="813648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login.html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446936" y="1054893"/>
            <a:ext cx="1528113" cy="558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 smtClean="0"/>
              <a:t>name=“usuario”</a:t>
            </a:r>
            <a:endParaRPr lang="es-ES" sz="1100" dirty="0" smtClean="0"/>
          </a:p>
          <a:p>
            <a:r>
              <a:rPr lang="es-ES" sz="1100" dirty="0" smtClean="0"/>
              <a:t>name=“contraseña”</a:t>
            </a:r>
            <a:endParaRPr lang="en-US" sz="1100" dirty="0"/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1255429" y="1197352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Elbow Connector 161"/>
          <p:cNvCxnSpPr/>
          <p:nvPr/>
        </p:nvCxnSpPr>
        <p:spPr>
          <a:xfrm rot="10800000" flipV="1">
            <a:off x="2121893" y="1481155"/>
            <a:ext cx="1054292" cy="607270"/>
          </a:xfrm>
          <a:prstGeom prst="bentConnector3">
            <a:avLst>
              <a:gd name="adj1" fmla="val 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Curved Connector 162"/>
          <p:cNvCxnSpPr/>
          <p:nvPr/>
        </p:nvCxnSpPr>
        <p:spPr>
          <a:xfrm rot="10800000">
            <a:off x="1478248" y="2476419"/>
            <a:ext cx="2723862" cy="1360510"/>
          </a:xfrm>
          <a:prstGeom prst="curvedConnector3">
            <a:avLst>
              <a:gd name="adj1" fmla="val -89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/>
          <p:cNvCxnSpPr>
            <a:stCxn id="48" idx="0"/>
          </p:cNvCxnSpPr>
          <p:nvPr/>
        </p:nvCxnSpPr>
        <p:spPr>
          <a:xfrm rot="5400000" flipH="1" flipV="1">
            <a:off x="2535329" y="4350812"/>
            <a:ext cx="2180663" cy="11529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4160220" y="813648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4207349" y="1054893"/>
            <a:ext cx="1537223" cy="161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/>
          </a:p>
          <a:p>
            <a:endParaRPr lang="es-ES" sz="1200" dirty="0" smtClean="0"/>
          </a:p>
        </p:txBody>
      </p:sp>
      <p:sp>
        <p:nvSpPr>
          <p:cNvPr id="183" name="Rectangle 182"/>
          <p:cNvSpPr/>
          <p:nvPr/>
        </p:nvSpPr>
        <p:spPr>
          <a:xfrm>
            <a:off x="5809197" y="813648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1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</a:t>
            </a:r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ndex.html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856327" y="1054892"/>
            <a:ext cx="1528113" cy="161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 smtClean="0"/>
          </a:p>
          <a:p>
            <a:endParaRPr lang="en-US" sz="1100" dirty="0"/>
          </a:p>
          <a:p>
            <a:endParaRPr lang="en-US" sz="1100" dirty="0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4664820" y="1197352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Elbow Connector 187"/>
          <p:cNvCxnSpPr>
            <a:endCxn id="182" idx="1"/>
          </p:cNvCxnSpPr>
          <p:nvPr/>
        </p:nvCxnSpPr>
        <p:spPr>
          <a:xfrm flipV="1">
            <a:off x="2203795" y="1861217"/>
            <a:ext cx="2003554" cy="1044151"/>
          </a:xfrm>
          <a:prstGeom prst="bentConnector3">
            <a:avLst>
              <a:gd name="adj1" fmla="val 709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5980648" y="1148116"/>
            <a:ext cx="860920" cy="20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Crear Parcela</a:t>
            </a:r>
            <a:endParaRPr lang="en-US" sz="900" dirty="0"/>
          </a:p>
        </p:txBody>
      </p:sp>
      <p:sp>
        <p:nvSpPr>
          <p:cNvPr id="194" name="Rectangle 193"/>
          <p:cNvSpPr/>
          <p:nvPr/>
        </p:nvSpPr>
        <p:spPr>
          <a:xfrm>
            <a:off x="7866860" y="824009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/crearParcela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7913989" y="1065254"/>
            <a:ext cx="1537223" cy="161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dirty="0" smtClean="0"/>
              <a:t>POST</a:t>
            </a:r>
          </a:p>
          <a:p>
            <a:endParaRPr lang="es-ES" sz="1200" dirty="0" smtClean="0"/>
          </a:p>
          <a:p>
            <a:r>
              <a:rPr lang="es-ES" sz="1200" dirty="0"/>
              <a:t> </a:t>
            </a:r>
            <a:r>
              <a:rPr lang="es-ES" sz="1200" dirty="0" smtClean="0"/>
              <a:t>  request.json</a:t>
            </a:r>
          </a:p>
          <a:p>
            <a:endParaRPr lang="es-ES" sz="1200" dirty="0" smtClean="0"/>
          </a:p>
          <a:p>
            <a:r>
              <a:rPr lang="es-ES" sz="1200" dirty="0"/>
              <a:t> </a:t>
            </a:r>
            <a:r>
              <a:rPr lang="es-ES" sz="1200" dirty="0" smtClean="0"/>
              <a:t>  INSERT</a:t>
            </a:r>
          </a:p>
          <a:p>
            <a:endParaRPr lang="es-ES" sz="1200" dirty="0"/>
          </a:p>
          <a:p>
            <a:endParaRPr lang="es-ES" sz="1200" dirty="0" smtClean="0"/>
          </a:p>
        </p:txBody>
      </p:sp>
      <p:sp>
        <p:nvSpPr>
          <p:cNvPr id="198" name="Rectangle 197"/>
          <p:cNvSpPr/>
          <p:nvPr/>
        </p:nvSpPr>
        <p:spPr>
          <a:xfrm>
            <a:off x="9515837" y="824009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crearParcela.html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562967" y="1065253"/>
            <a:ext cx="1528113" cy="161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 smtClean="0"/>
          </a:p>
          <a:p>
            <a:endParaRPr lang="en-US" sz="1100" dirty="0"/>
          </a:p>
          <a:p>
            <a:endParaRPr lang="en-US" sz="1100" dirty="0"/>
          </a:p>
        </p:txBody>
      </p:sp>
      <p:cxnSp>
        <p:nvCxnSpPr>
          <p:cNvPr id="201" name="Straight Arrow Connector 200"/>
          <p:cNvCxnSpPr/>
          <p:nvPr/>
        </p:nvCxnSpPr>
        <p:spPr>
          <a:xfrm>
            <a:off x="8371460" y="1207713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Rounded Rectangle 201"/>
          <p:cNvSpPr/>
          <p:nvPr/>
        </p:nvSpPr>
        <p:spPr>
          <a:xfrm>
            <a:off x="9867395" y="2273566"/>
            <a:ext cx="860920" cy="20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Crear Parcela</a:t>
            </a:r>
            <a:endParaRPr lang="en-US" sz="900" dirty="0"/>
          </a:p>
        </p:txBody>
      </p:sp>
      <p:sp>
        <p:nvSpPr>
          <p:cNvPr id="67" name="Parallelogram 66"/>
          <p:cNvSpPr/>
          <p:nvPr/>
        </p:nvSpPr>
        <p:spPr>
          <a:xfrm rot="19294603">
            <a:off x="9909765" y="1331055"/>
            <a:ext cx="665267" cy="588265"/>
          </a:xfrm>
          <a:prstGeom prst="parallelogram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9859233" y="1546203"/>
            <a:ext cx="751981" cy="16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9071388" y="2154266"/>
            <a:ext cx="8298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accent6">
                    <a:lumMod val="7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AJAX</a:t>
            </a:r>
          </a:p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07" name="Elbow Connector 206"/>
          <p:cNvCxnSpPr>
            <a:stCxn id="202" idx="1"/>
          </p:cNvCxnSpPr>
          <p:nvPr/>
        </p:nvCxnSpPr>
        <p:spPr>
          <a:xfrm rot="10800000">
            <a:off x="8913127" y="2114659"/>
            <a:ext cx="954269" cy="26033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3" name="Rectangle 222"/>
          <p:cNvSpPr/>
          <p:nvPr/>
        </p:nvSpPr>
        <p:spPr>
          <a:xfrm>
            <a:off x="7866860" y="2967975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/verParcela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913989" y="3209220"/>
            <a:ext cx="1537223" cy="2443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 smtClean="0"/>
          </a:p>
          <a:p>
            <a:pPr lvl="0"/>
            <a:r>
              <a:rPr lang="es-ES" sz="1200" dirty="0" smtClean="0"/>
              <a:t>    SELECT    </a:t>
            </a:r>
          </a:p>
          <a:p>
            <a:pPr lvl="0"/>
            <a:r>
              <a:rPr lang="es-ES" sz="12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2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</a:t>
            </a:r>
            <a:r>
              <a:rPr lang="en-US" sz="9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nombresParcelas</a:t>
            </a:r>
            <a:r>
              <a:rPr lang="en-US" sz="9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</a:t>
            </a:r>
            <a:r>
              <a:rPr lang="en-US" sz="9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</a:t>
            </a:r>
          </a:p>
          <a:p>
            <a:pPr lvl="0"/>
            <a:r>
              <a:rPr lang="en-US" sz="9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9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</a:t>
            </a:r>
            <a:r>
              <a:rPr lang="en-US" sz="9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idSesiones</a:t>
            </a:r>
            <a:endParaRPr lang="es-ES" sz="900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s-ES" sz="1200" dirty="0" smtClean="0"/>
          </a:p>
          <a:p>
            <a:r>
              <a:rPr lang="es-ES" sz="1200" dirty="0" smtClean="0"/>
              <a:t>     </a:t>
            </a:r>
            <a:r>
              <a:rPr lang="es-ES" sz="1200" dirty="0" err="1" smtClean="0"/>
              <a:t>request.args.get</a:t>
            </a:r>
            <a:r>
              <a:rPr lang="es-ES" sz="1200" dirty="0" smtClean="0"/>
              <a:t>()</a:t>
            </a:r>
            <a:endParaRPr lang="es-ES" sz="1200" dirty="0"/>
          </a:p>
          <a:p>
            <a:endParaRPr lang="es-ES" sz="1200" dirty="0"/>
          </a:p>
          <a:p>
            <a:r>
              <a:rPr lang="es-ES" sz="1200" dirty="0" smtClean="0"/>
              <a:t>POST</a:t>
            </a:r>
            <a:endParaRPr lang="es-ES" sz="1200" dirty="0" smtClean="0"/>
          </a:p>
          <a:p>
            <a:r>
              <a:rPr lang="es-ES" sz="1200" dirty="0" smtClean="0"/>
              <a:t>   </a:t>
            </a:r>
            <a:r>
              <a:rPr lang="es-ES" sz="1200" dirty="0" err="1" smtClean="0"/>
              <a:t>request.json</a:t>
            </a:r>
            <a:endParaRPr lang="es-ES" sz="1200" dirty="0" smtClean="0"/>
          </a:p>
          <a:p>
            <a:endParaRPr lang="es-ES" sz="1200" dirty="0" smtClean="0"/>
          </a:p>
          <a:p>
            <a:r>
              <a:rPr lang="es-ES" sz="1200" dirty="0" smtClean="0"/>
              <a:t>   </a:t>
            </a:r>
            <a:r>
              <a:rPr lang="es-ES" sz="1200" dirty="0" smtClean="0"/>
              <a:t>SELECT</a:t>
            </a:r>
          </a:p>
          <a:p>
            <a:r>
              <a:rPr lang="es-ES" sz="1200" dirty="0" smtClean="0"/>
              <a:t>   </a:t>
            </a:r>
            <a:r>
              <a:rPr lang="es-ES" sz="1200" dirty="0" smtClean="0"/>
              <a:t>INSERT</a:t>
            </a:r>
          </a:p>
          <a:p>
            <a:endParaRPr lang="es-ES" sz="1200" dirty="0"/>
          </a:p>
          <a:p>
            <a:endParaRPr lang="es-ES" sz="1200" dirty="0" smtClean="0"/>
          </a:p>
        </p:txBody>
      </p:sp>
      <p:sp>
        <p:nvSpPr>
          <p:cNvPr id="225" name="Rectangle 224"/>
          <p:cNvSpPr/>
          <p:nvPr/>
        </p:nvSpPr>
        <p:spPr>
          <a:xfrm>
            <a:off x="9515837" y="2967975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verParcela.html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9562967" y="3209219"/>
            <a:ext cx="2367704" cy="2443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 smtClean="0"/>
          </a:p>
          <a:p>
            <a:endParaRPr lang="en-US" sz="1100" dirty="0"/>
          </a:p>
          <a:p>
            <a:endParaRPr lang="en-US" sz="1100" dirty="0"/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8371460" y="3351679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10208187" y="5215614"/>
            <a:ext cx="1040256" cy="20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Enviar coordObj</a:t>
            </a:r>
            <a:endParaRPr lang="en-US" sz="900" dirty="0"/>
          </a:p>
        </p:txBody>
      </p:sp>
      <p:sp>
        <p:nvSpPr>
          <p:cNvPr id="229" name="Parallelogram 228"/>
          <p:cNvSpPr/>
          <p:nvPr/>
        </p:nvSpPr>
        <p:spPr>
          <a:xfrm rot="19294603">
            <a:off x="10725316" y="3475021"/>
            <a:ext cx="665267" cy="588265"/>
          </a:xfrm>
          <a:prstGeom prst="parallelogram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2" name="Elbow Connector 231"/>
          <p:cNvCxnSpPr>
            <a:stCxn id="228" idx="1"/>
          </p:cNvCxnSpPr>
          <p:nvPr/>
        </p:nvCxnSpPr>
        <p:spPr>
          <a:xfrm rot="10800000">
            <a:off x="8950417" y="4981339"/>
            <a:ext cx="1257770" cy="3357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5" name="Curved Connector 234"/>
          <p:cNvCxnSpPr/>
          <p:nvPr/>
        </p:nvCxnSpPr>
        <p:spPr>
          <a:xfrm rot="16200000" flipH="1">
            <a:off x="7512934" y="2962059"/>
            <a:ext cx="511194" cy="388384"/>
          </a:xfrm>
          <a:prstGeom prst="curvedConnector3">
            <a:avLst>
              <a:gd name="adj1" fmla="val 1055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urved Connector 237"/>
          <p:cNvCxnSpPr>
            <a:stCxn id="197" idx="2"/>
            <a:endCxn id="52" idx="0"/>
          </p:cNvCxnSpPr>
          <p:nvPr/>
        </p:nvCxnSpPr>
        <p:spPr>
          <a:xfrm rot="5400000">
            <a:off x="4860105" y="2195096"/>
            <a:ext cx="3339691" cy="4305303"/>
          </a:xfrm>
          <a:prstGeom prst="curvedConnector3">
            <a:avLst>
              <a:gd name="adj1" fmla="val 13493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urved Connector 243"/>
          <p:cNvCxnSpPr>
            <a:stCxn id="61" idx="3"/>
          </p:cNvCxnSpPr>
          <p:nvPr/>
        </p:nvCxnSpPr>
        <p:spPr>
          <a:xfrm>
            <a:off x="6832869" y="1690381"/>
            <a:ext cx="741470" cy="1221827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Curved Connector 258"/>
          <p:cNvCxnSpPr>
            <a:stCxn id="52" idx="0"/>
          </p:cNvCxnSpPr>
          <p:nvPr/>
        </p:nvCxnSpPr>
        <p:spPr>
          <a:xfrm rot="5400000" flipH="1" flipV="1">
            <a:off x="5264130" y="3029307"/>
            <a:ext cx="2101454" cy="3875118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7136310" y="5015806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7332980" y="3955155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8484207" y="3290377"/>
            <a:ext cx="1179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centroMapa</a:t>
            </a:r>
            <a:endParaRPr lang="en-US" sz="9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n-U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9767472" y="1096755"/>
            <a:ext cx="117089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addInteraction()</a:t>
            </a:r>
          </a:p>
          <a:p>
            <a:pPr lvl="0"/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poli</a:t>
            </a:r>
          </a:p>
          <a:p>
            <a:pPr lvl="0"/>
            <a:r>
              <a:rPr lang="es-ES" sz="105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línea</a:t>
            </a:r>
            <a:endParaRPr lang="es-ES" sz="105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10566336" y="3295822"/>
            <a:ext cx="11708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addInteraction()</a:t>
            </a:r>
          </a:p>
          <a:p>
            <a:pPr lvl="0"/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coordObj</a:t>
            </a:r>
            <a:endParaRPr lang="es-ES" sz="105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68" name="Elbow Connector 267"/>
          <p:cNvCxnSpPr/>
          <p:nvPr/>
        </p:nvCxnSpPr>
        <p:spPr>
          <a:xfrm>
            <a:off x="9267766" y="3411848"/>
            <a:ext cx="1677827" cy="329018"/>
          </a:xfrm>
          <a:prstGeom prst="bentConnector3">
            <a:avLst>
              <a:gd name="adj1" fmla="val 824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ddsb.ca/school/donaldawilsonss/PublishingImages/Calendar%2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835" y="3916139"/>
            <a:ext cx="436684" cy="4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Oval 2059"/>
          <p:cNvSpPr/>
          <p:nvPr/>
        </p:nvSpPr>
        <p:spPr>
          <a:xfrm>
            <a:off x="11168468" y="3663662"/>
            <a:ext cx="68056" cy="73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63" name="Straight Connector 2062"/>
          <p:cNvCxnSpPr/>
          <p:nvPr/>
        </p:nvCxnSpPr>
        <p:spPr>
          <a:xfrm>
            <a:off x="802148" y="1622627"/>
            <a:ext cx="15374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793049" y="4316972"/>
            <a:ext cx="15374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7927684" y="1637767"/>
            <a:ext cx="15374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>
            <a:off x="7927684" y="4573494"/>
            <a:ext cx="153742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/>
          <p:cNvSpPr/>
          <p:nvPr/>
        </p:nvSpPr>
        <p:spPr>
          <a:xfrm>
            <a:off x="8911732" y="4613458"/>
            <a:ext cx="13366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accent6">
                    <a:lumMod val="7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AJAX</a:t>
            </a:r>
          </a:p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tiempoEjecución, nombreParcela, 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90" name="Curved Connector 289"/>
          <p:cNvCxnSpPr>
            <a:stCxn id="52" idx="0"/>
          </p:cNvCxnSpPr>
          <p:nvPr/>
        </p:nvCxnSpPr>
        <p:spPr>
          <a:xfrm rot="5400000" flipH="1" flipV="1">
            <a:off x="5800372" y="3855243"/>
            <a:ext cx="739276" cy="3585425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4465632" y="5770748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idParcela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94" name="Curved Connector 293"/>
          <p:cNvCxnSpPr>
            <a:endCxn id="54" idx="0"/>
          </p:cNvCxnSpPr>
          <p:nvPr/>
        </p:nvCxnSpPr>
        <p:spPr>
          <a:xfrm rot="10800000" flipV="1">
            <a:off x="5705386" y="5494067"/>
            <a:ext cx="2322358" cy="523525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Rectangle 296"/>
          <p:cNvSpPr/>
          <p:nvPr/>
        </p:nvSpPr>
        <p:spPr>
          <a:xfrm>
            <a:off x="7121539" y="5206005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idParcela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6451413" y="5450074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6276" y="59131"/>
            <a:ext cx="11335624" cy="3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(detalle de la </a:t>
            </a:r>
            <a:r>
              <a:rPr lang="es-ES" sz="1100" b="1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transmisión de datos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interna de la página web (salvo por /</a:t>
            </a:r>
            <a:r>
              <a:rPr lang="es-ES" sz="11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controlRobot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que se detalla en la siguiente diapositiva)</a:t>
            </a:r>
            <a:r>
              <a:rPr lang="es-ES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7676746" y="2658292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327" name="Curved Connector 326"/>
          <p:cNvCxnSpPr>
            <a:endCxn id="338" idx="0"/>
          </p:cNvCxnSpPr>
          <p:nvPr/>
        </p:nvCxnSpPr>
        <p:spPr>
          <a:xfrm rot="10800000" flipV="1">
            <a:off x="4823056" y="3019648"/>
            <a:ext cx="935391" cy="17069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Curved Connector 329"/>
          <p:cNvCxnSpPr>
            <a:stCxn id="107" idx="2"/>
          </p:cNvCxnSpPr>
          <p:nvPr/>
        </p:nvCxnSpPr>
        <p:spPr>
          <a:xfrm rot="5400000">
            <a:off x="5686384" y="2196647"/>
            <a:ext cx="846934" cy="799072"/>
          </a:xfrm>
          <a:prstGeom prst="curvedConnector3">
            <a:avLst>
              <a:gd name="adj1" fmla="val 10106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4233173" y="3190344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/controlRobot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4312278" y="3440071"/>
            <a:ext cx="773673" cy="381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*</a:t>
            </a:r>
            <a:endParaRPr lang="es-ES" sz="1200" dirty="0" smtClean="0"/>
          </a:p>
        </p:txBody>
      </p:sp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77124"/>
              </p:ext>
            </p:extLst>
          </p:nvPr>
        </p:nvGraphicFramePr>
        <p:xfrm>
          <a:off x="10958286" y="4596391"/>
          <a:ext cx="62484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111" name="Rectangle 110"/>
          <p:cNvSpPr/>
          <p:nvPr/>
        </p:nvSpPr>
        <p:spPr>
          <a:xfrm>
            <a:off x="10816280" y="4399351"/>
            <a:ext cx="9088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448460" y="5147512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idUsuario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500418" y="5352290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contraseña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435322" y="2354872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contraseña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249240" y="5384124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5985302" y="1558953"/>
            <a:ext cx="860920" cy="202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Ver</a:t>
            </a:r>
            <a:r>
              <a:rPr lang="en-US" sz="900" dirty="0" smtClean="0"/>
              <a:t> </a:t>
            </a:r>
            <a:r>
              <a:rPr lang="en-US" sz="900" dirty="0" smtClean="0"/>
              <a:t>Parcela</a:t>
            </a:r>
            <a:endParaRPr lang="en-US" sz="900" dirty="0"/>
          </a:p>
        </p:txBody>
      </p:sp>
      <p:sp>
        <p:nvSpPr>
          <p:cNvPr id="107" name="Rounded Rectangle 106"/>
          <p:cNvSpPr/>
          <p:nvPr/>
        </p:nvSpPr>
        <p:spPr>
          <a:xfrm>
            <a:off x="5985301" y="1978551"/>
            <a:ext cx="1048171" cy="194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Controlar</a:t>
            </a:r>
            <a:r>
              <a:rPr lang="en-US" sz="900" dirty="0" smtClean="0"/>
              <a:t> Robot</a:t>
            </a:r>
            <a:endParaRPr lang="en-US" sz="900" dirty="0"/>
          </a:p>
        </p:txBody>
      </p:sp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116598"/>
              </p:ext>
            </p:extLst>
          </p:nvPr>
        </p:nvGraphicFramePr>
        <p:xfrm>
          <a:off x="9669800" y="3561827"/>
          <a:ext cx="842521" cy="533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2521">
                  <a:extLst>
                    <a:ext uri="{9D8B030D-6E8A-4147-A177-3AD203B41FA5}">
                      <a16:colId xmlns:a16="http://schemas.microsoft.com/office/drawing/2014/main" val="384850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600" dirty="0" err="1" smtClean="0"/>
                        <a:t>Parcelas</a:t>
                      </a:r>
                      <a:r>
                        <a:rPr lang="en-US" sz="600" dirty="0" smtClean="0"/>
                        <a:t>, </a:t>
                      </a:r>
                      <a:r>
                        <a:rPr lang="en-US" sz="600" dirty="0" err="1" smtClean="0"/>
                        <a:t>sesiones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18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0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15773"/>
                  </a:ext>
                </a:extLst>
              </a:tr>
            </a:tbl>
          </a:graphicData>
        </a:graphic>
      </p:graphicFrame>
      <p:sp>
        <p:nvSpPr>
          <p:cNvPr id="120" name="Rectangle 119"/>
          <p:cNvSpPr/>
          <p:nvPr/>
        </p:nvSpPr>
        <p:spPr>
          <a:xfrm>
            <a:off x="9617079" y="3796096"/>
            <a:ext cx="1179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nombreParcela</a:t>
            </a:r>
            <a:endParaRPr lang="en-US" sz="9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sesión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21" name="Elbow Connector 120"/>
          <p:cNvCxnSpPr>
            <a:endCxn id="116" idx="1"/>
          </p:cNvCxnSpPr>
          <p:nvPr/>
        </p:nvCxnSpPr>
        <p:spPr>
          <a:xfrm flipV="1">
            <a:off x="9017759" y="3828527"/>
            <a:ext cx="652041" cy="2240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0800000" flipV="1">
            <a:off x="9304006" y="4105288"/>
            <a:ext cx="726728" cy="313894"/>
          </a:xfrm>
          <a:prstGeom prst="bentConnector3">
            <a:avLst>
              <a:gd name="adj1" fmla="val 7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 flipV="1">
            <a:off x="6855460" y="1207713"/>
            <a:ext cx="1107263" cy="417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Curved Connector 150"/>
          <p:cNvCxnSpPr/>
          <p:nvPr/>
        </p:nvCxnSpPr>
        <p:spPr>
          <a:xfrm>
            <a:off x="10526592" y="3943979"/>
            <a:ext cx="489606" cy="815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urved Connector 164"/>
          <p:cNvCxnSpPr>
            <a:stCxn id="57" idx="3"/>
            <a:endCxn id="110" idx="3"/>
          </p:cNvCxnSpPr>
          <p:nvPr/>
        </p:nvCxnSpPr>
        <p:spPr>
          <a:xfrm flipV="1">
            <a:off x="7554172" y="4840231"/>
            <a:ext cx="4028954" cy="1611685"/>
          </a:xfrm>
          <a:prstGeom prst="curvedConnector3">
            <a:avLst>
              <a:gd name="adj1" fmla="val 105674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urved Connector 165"/>
          <p:cNvCxnSpPr/>
          <p:nvPr/>
        </p:nvCxnSpPr>
        <p:spPr>
          <a:xfrm>
            <a:off x="10083455" y="4050504"/>
            <a:ext cx="811251" cy="5063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5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2000">
                <a:schemeClr val="bg1">
                  <a:lumMod val="75000"/>
                  <a:shade val="67500"/>
                  <a:satMod val="115000"/>
                </a:schemeClr>
              </a:gs>
              <a:gs pos="8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145210" y="413340"/>
            <a:ext cx="11956060" cy="5310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4" name="Picture 10" descr="Image result for server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69" y="59131"/>
            <a:ext cx="206691" cy="2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8" descr="Image result for flask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361" y="518866"/>
            <a:ext cx="262411" cy="3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207337" y="407757"/>
            <a:ext cx="10444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Flask 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posición actual del robot y su trayectoria se actualiza constantemente y se envían las señales de control desde el browser </a:t>
            </a:r>
            <a:endParaRPr lang="es-ES" sz="1100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41000" y="5829101"/>
            <a:ext cx="11956060" cy="953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75954"/>
              </p:ext>
            </p:extLst>
          </p:nvPr>
        </p:nvGraphicFramePr>
        <p:xfrm>
          <a:off x="2528509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48" name="Rectangle 47"/>
          <p:cNvSpPr/>
          <p:nvPr/>
        </p:nvSpPr>
        <p:spPr>
          <a:xfrm>
            <a:off x="2528510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usuarios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85830"/>
              </p:ext>
            </p:extLst>
          </p:nvPr>
        </p:nvGraphicFramePr>
        <p:xfrm>
          <a:off x="3856597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3856598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parcelas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71410"/>
              </p:ext>
            </p:extLst>
          </p:nvPr>
        </p:nvGraphicFramePr>
        <p:xfrm>
          <a:off x="5184685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5184686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objetivos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96188"/>
              </p:ext>
            </p:extLst>
          </p:nvPr>
        </p:nvGraphicFramePr>
        <p:xfrm>
          <a:off x="6512772" y="6208076"/>
          <a:ext cx="1041400" cy="48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644878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4844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17622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61152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4795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3774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4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858454"/>
                  </a:ext>
                </a:extLst>
              </a:tr>
            </a:tbl>
          </a:graphicData>
        </a:graphic>
      </p:graphicFrame>
      <p:sp>
        <p:nvSpPr>
          <p:cNvPr id="58" name="Rectangle 57"/>
          <p:cNvSpPr/>
          <p:nvPr/>
        </p:nvSpPr>
        <p:spPr>
          <a:xfrm>
            <a:off x="6512773" y="6017593"/>
            <a:ext cx="1041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9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7886893" y="6451612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endParaRPr lang="es-ES" sz="1050" dirty="0">
              <a:solidFill>
                <a:schemeClr val="accent6">
                  <a:lumMod val="50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30181" y="5882564"/>
            <a:ext cx="2529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SQLite3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90" name="Picture 2" descr="Image result for phpLiteAdm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420" y="5868728"/>
            <a:ext cx="366420" cy="36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/>
          <p:cNvSpPr/>
          <p:nvPr/>
        </p:nvSpPr>
        <p:spPr>
          <a:xfrm>
            <a:off x="1536550" y="823573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/controlRobot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583679" y="1064818"/>
            <a:ext cx="2132924" cy="3756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endParaRPr lang="es-ES" sz="1200" dirty="0"/>
          </a:p>
          <a:p>
            <a:r>
              <a:rPr lang="es-ES" sz="1200" dirty="0" smtClean="0"/>
              <a:t>   </a:t>
            </a:r>
            <a:r>
              <a:rPr lang="es-ES" sz="1200" dirty="0"/>
              <a:t> </a:t>
            </a:r>
            <a:r>
              <a:rPr lang="es-ES" sz="1200" dirty="0" err="1"/>
              <a:t>request.args.get</a:t>
            </a:r>
            <a:r>
              <a:rPr lang="es-ES" sz="1200" dirty="0" smtClean="0"/>
              <a:t>()</a:t>
            </a:r>
          </a:p>
          <a:p>
            <a:endParaRPr lang="es-ES" sz="1200" dirty="0"/>
          </a:p>
          <a:p>
            <a:r>
              <a:rPr lang="es-ES" sz="1200" dirty="0" smtClean="0"/>
              <a:t>    SELECT</a:t>
            </a:r>
            <a:endParaRPr lang="es-ES" sz="1200" dirty="0"/>
          </a:p>
          <a:p>
            <a:endParaRPr lang="es-ES" sz="1200" dirty="0" smtClean="0"/>
          </a:p>
          <a:p>
            <a:r>
              <a:rPr lang="es-ES" sz="1200" dirty="0" smtClean="0"/>
              <a:t>POST</a:t>
            </a:r>
          </a:p>
          <a:p>
            <a:endParaRPr lang="es-ES" sz="1200" dirty="0" smtClean="0"/>
          </a:p>
          <a:p>
            <a:r>
              <a:rPr lang="es-ES" sz="1100" dirty="0" smtClean="0"/>
              <a:t>   request.json</a:t>
            </a:r>
          </a:p>
          <a:p>
            <a:endParaRPr lang="es-ES" sz="1100" dirty="0"/>
          </a:p>
          <a:p>
            <a:r>
              <a:rPr lang="es-ES" sz="1100" dirty="0" smtClean="0"/>
              <a:t>   if modo</a:t>
            </a:r>
          </a:p>
          <a:p>
            <a:r>
              <a:rPr lang="es-ES" sz="1100" dirty="0" smtClean="0"/>
              <a:t>      pubModo()</a:t>
            </a:r>
          </a:p>
          <a:p>
            <a:endParaRPr lang="es-ES" sz="1100" dirty="0"/>
          </a:p>
          <a:p>
            <a:r>
              <a:rPr lang="es-ES" sz="1100" dirty="0" smtClean="0"/>
              <a:t>   elif coordObj</a:t>
            </a:r>
          </a:p>
          <a:p>
            <a:r>
              <a:rPr lang="es-ES" sz="1100" dirty="0"/>
              <a:t> </a:t>
            </a:r>
            <a:r>
              <a:rPr lang="es-ES" sz="1100" dirty="0" smtClean="0"/>
              <a:t>     SELECT</a:t>
            </a:r>
          </a:p>
          <a:p>
            <a:r>
              <a:rPr lang="es-ES" sz="1100" dirty="0"/>
              <a:t> </a:t>
            </a:r>
            <a:r>
              <a:rPr lang="es-ES" sz="1100" dirty="0" smtClean="0"/>
              <a:t>     SELECT</a:t>
            </a:r>
          </a:p>
          <a:p>
            <a:r>
              <a:rPr lang="es-ES" sz="1100" dirty="0"/>
              <a:t> </a:t>
            </a:r>
            <a:r>
              <a:rPr lang="es-ES" sz="1100" dirty="0" smtClean="0"/>
              <a:t>     pubCoordObj</a:t>
            </a:r>
            <a:r>
              <a:rPr lang="en-US" sz="1100" dirty="0" smtClean="0"/>
              <a:t>()</a:t>
            </a:r>
          </a:p>
          <a:p>
            <a:endParaRPr lang="en-US" sz="1100" dirty="0"/>
          </a:p>
          <a:p>
            <a:r>
              <a:rPr lang="en-US" sz="1100" dirty="0" smtClean="0"/>
              <a:t>   </a:t>
            </a:r>
            <a:r>
              <a:rPr lang="en-US" sz="1100" dirty="0" err="1" smtClean="0"/>
              <a:t>elif</a:t>
            </a:r>
            <a:r>
              <a:rPr lang="en-US" sz="1100" dirty="0" smtClean="0"/>
              <a:t> </a:t>
            </a:r>
            <a:r>
              <a:rPr lang="en-US" sz="1100" dirty="0" err="1" smtClean="0"/>
              <a:t>marchaParo</a:t>
            </a:r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 smtClean="0"/>
              <a:t>      pubMarchaParo()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   UPDATE</a:t>
            </a:r>
            <a:r>
              <a:rPr lang="es-ES" sz="1100" dirty="0" smtClean="0"/>
              <a:t>  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143469" y="823573"/>
            <a:ext cx="1538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controlRobot.html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2041149" y="1200473"/>
            <a:ext cx="210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Curved Connector 162"/>
          <p:cNvCxnSpPr>
            <a:stCxn id="52" idx="0"/>
          </p:cNvCxnSpPr>
          <p:nvPr/>
        </p:nvCxnSpPr>
        <p:spPr>
          <a:xfrm rot="16200000" flipV="1">
            <a:off x="1996272" y="3636567"/>
            <a:ext cx="2712418" cy="2049634"/>
          </a:xfrm>
          <a:prstGeom prst="curvedConnector3">
            <a:avLst>
              <a:gd name="adj1" fmla="val 100216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/>
          <p:cNvCxnSpPr/>
          <p:nvPr/>
        </p:nvCxnSpPr>
        <p:spPr>
          <a:xfrm flipV="1">
            <a:off x="1597394" y="2063820"/>
            <a:ext cx="2119209" cy="182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urved Connector 293"/>
          <p:cNvCxnSpPr>
            <a:endCxn id="54" idx="0"/>
          </p:cNvCxnSpPr>
          <p:nvPr/>
        </p:nvCxnSpPr>
        <p:spPr>
          <a:xfrm>
            <a:off x="2384033" y="4302488"/>
            <a:ext cx="3321353" cy="1715105"/>
          </a:xfrm>
          <a:prstGeom prst="curvedConnector2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/>
          <p:cNvSpPr/>
          <p:nvPr/>
        </p:nvSpPr>
        <p:spPr>
          <a:xfrm>
            <a:off x="56276" y="59131"/>
            <a:ext cx="10256124" cy="378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s-ES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SERVIDOR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(detalle de la transmisión de datos interna de la página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web, específicamente el control del robot en modo </a:t>
            </a:r>
            <a:r>
              <a:rPr lang="es-ES" sz="1100" b="1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autónomo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</a:t>
            </a:r>
            <a:r>
              <a:rPr lang="es-ES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327" name="Curved Connector 326"/>
          <p:cNvCxnSpPr>
            <a:stCxn id="124" idx="3"/>
          </p:cNvCxnSpPr>
          <p:nvPr/>
        </p:nvCxnSpPr>
        <p:spPr>
          <a:xfrm flipV="1">
            <a:off x="1012271" y="1311973"/>
            <a:ext cx="652852" cy="6345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391735" y="1412312"/>
            <a:ext cx="772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idSesión</a:t>
            </a:r>
            <a:endParaRPr lang="en-US" sz="9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9493" y="1506106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</a:t>
            </a:r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ndex.html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38598" y="1755833"/>
            <a:ext cx="773673" cy="381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*</a:t>
            </a:r>
            <a:endParaRPr lang="es-ES" sz="1200" dirty="0" smtClean="0"/>
          </a:p>
        </p:txBody>
      </p:sp>
      <p:sp>
        <p:nvSpPr>
          <p:cNvPr id="142" name="Rectangle 141"/>
          <p:cNvSpPr/>
          <p:nvPr/>
        </p:nvSpPr>
        <p:spPr>
          <a:xfrm>
            <a:off x="4205190" y="1077695"/>
            <a:ext cx="2186235" cy="16126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 smtClean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143" name="Rounded Rectangle 142"/>
          <p:cNvSpPr/>
          <p:nvPr/>
        </p:nvSpPr>
        <p:spPr>
          <a:xfrm>
            <a:off x="4679163" y="2324108"/>
            <a:ext cx="533108" cy="17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Modo</a:t>
            </a:r>
            <a:endParaRPr lang="en-US" sz="900" dirty="0"/>
          </a:p>
        </p:txBody>
      </p:sp>
      <p:sp>
        <p:nvSpPr>
          <p:cNvPr id="144" name="Parallelogram 143"/>
          <p:cNvSpPr/>
          <p:nvPr/>
        </p:nvSpPr>
        <p:spPr>
          <a:xfrm rot="19294603">
            <a:off x="5039668" y="1343497"/>
            <a:ext cx="665267" cy="588265"/>
          </a:xfrm>
          <a:prstGeom prst="parallelogram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/>
          <p:cNvSpPr/>
          <p:nvPr/>
        </p:nvSpPr>
        <p:spPr>
          <a:xfrm>
            <a:off x="5482820" y="1532138"/>
            <a:ext cx="68056" cy="7381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2490578" y="2798497"/>
            <a:ext cx="908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5359221" y="2342656"/>
            <a:ext cx="809989" cy="152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marchaParo</a:t>
            </a:r>
            <a:endParaRPr lang="en-US" sz="900" dirty="0"/>
          </a:p>
        </p:txBody>
      </p:sp>
      <p:cxnSp>
        <p:nvCxnSpPr>
          <p:cNvPr id="152" name="Elbow Connector 151"/>
          <p:cNvCxnSpPr/>
          <p:nvPr/>
        </p:nvCxnSpPr>
        <p:spPr>
          <a:xfrm rot="10800000" flipV="1">
            <a:off x="2548602" y="2195787"/>
            <a:ext cx="2764950" cy="12831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2724883" y="2107346"/>
            <a:ext cx="1213122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accent6">
                    <a:lumMod val="7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AJAX</a:t>
            </a:r>
          </a:p>
          <a:p>
            <a:pPr lvl="0" algn="ctr"/>
            <a:r>
              <a:rPr lang="es-ES" sz="105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 o control</a:t>
            </a:r>
            <a:endParaRPr lang="es-ES" sz="105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65" name="Curved Connector 164"/>
          <p:cNvCxnSpPr>
            <a:stCxn id="52" idx="0"/>
          </p:cNvCxnSpPr>
          <p:nvPr/>
        </p:nvCxnSpPr>
        <p:spPr>
          <a:xfrm rot="16200000" flipV="1">
            <a:off x="2087900" y="3728194"/>
            <a:ext cx="2561242" cy="2017555"/>
          </a:xfrm>
          <a:prstGeom prst="curvedConnector3">
            <a:avLst>
              <a:gd name="adj1" fmla="val 100205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99952" y="1544042"/>
            <a:ext cx="173279" cy="9286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5161448" y="1594789"/>
            <a:ext cx="327932" cy="18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5099952" y="1633652"/>
            <a:ext cx="61496" cy="14223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6959015" y="1737958"/>
            <a:ext cx="175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/_</a:t>
            </a:r>
            <a:r>
              <a:rPr lang="en-US" sz="11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actualizarControlRobot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7006144" y="1979203"/>
            <a:ext cx="1537223" cy="717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smtClean="0"/>
              <a:t>GET</a:t>
            </a:r>
          </a:p>
          <a:p>
            <a:r>
              <a:rPr lang="es-ES" sz="1200" dirty="0" smtClean="0"/>
              <a:t>    </a:t>
            </a:r>
            <a:r>
              <a:rPr lang="en-US" sz="1200" dirty="0" smtClean="0"/>
              <a:t>jsonify</a:t>
            </a: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es-ES" sz="1200" dirty="0" smtClean="0">
                <a:solidFill>
                  <a:schemeClr val="tx1"/>
                </a:solidFill>
                <a:ea typeface="Arimo" panose="020B0604020202020204" pitchFamily="34" charset="0"/>
                <a:cs typeface="Arimo" panose="020B0604020202020204" pitchFamily="34" charset="0"/>
              </a:rPr>
              <a:t>coordAct, </a:t>
            </a:r>
          </a:p>
          <a:p>
            <a:r>
              <a:rPr lang="es-ES" sz="12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200" dirty="0" smtClean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    </a:t>
            </a:r>
            <a:r>
              <a:rPr lang="es-ES" sz="1200" dirty="0" smtClean="0">
                <a:solidFill>
                  <a:schemeClr val="tx1"/>
                </a:solidFill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s-ES" sz="1100" dirty="0" smtClean="0">
              <a:solidFill>
                <a:schemeClr val="tx1"/>
              </a:solidFill>
            </a:endParaRPr>
          </a:p>
        </p:txBody>
      </p:sp>
      <p:cxnSp>
        <p:nvCxnSpPr>
          <p:cNvPr id="199" name="Elbow Connector 198"/>
          <p:cNvCxnSpPr/>
          <p:nvPr/>
        </p:nvCxnSpPr>
        <p:spPr>
          <a:xfrm rot="10800000">
            <a:off x="5575531" y="1662213"/>
            <a:ext cx="1835387" cy="78891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/>
        </p:nvSpPr>
        <p:spPr>
          <a:xfrm>
            <a:off x="9419776" y="1581746"/>
            <a:ext cx="2258863" cy="2720742"/>
          </a:xfrm>
          <a:prstGeom prst="rect">
            <a:avLst/>
          </a:prstGeom>
          <a:solidFill>
            <a:srgbClr val="F5DBDB"/>
          </a:solidFill>
          <a:ln>
            <a:noFill/>
          </a:ln>
          <a:effectLst>
            <a:glow rad="457200">
              <a:schemeClr val="bg1"/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071" y="1628880"/>
            <a:ext cx="247087" cy="3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/>
          <p:cNvSpPr/>
          <p:nvPr/>
        </p:nvSpPr>
        <p:spPr>
          <a:xfrm>
            <a:off x="9408797" y="1568984"/>
            <a:ext cx="545085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Pi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8671368" y="2320142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</a:p>
        </p:txBody>
      </p:sp>
      <p:cxnSp>
        <p:nvCxnSpPr>
          <p:cNvPr id="213" name="Curved Connector 212"/>
          <p:cNvCxnSpPr/>
          <p:nvPr/>
        </p:nvCxnSpPr>
        <p:spPr>
          <a:xfrm flipV="1">
            <a:off x="5991192" y="2534975"/>
            <a:ext cx="3589184" cy="576916"/>
          </a:xfrm>
          <a:prstGeom prst="curvedConnector3">
            <a:avLst>
              <a:gd name="adj1" fmla="val 78396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urved Connector 216"/>
          <p:cNvCxnSpPr/>
          <p:nvPr/>
        </p:nvCxnSpPr>
        <p:spPr>
          <a:xfrm>
            <a:off x="2555483" y="2830175"/>
            <a:ext cx="3540517" cy="287044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/>
          <p:cNvSpPr/>
          <p:nvPr/>
        </p:nvSpPr>
        <p:spPr>
          <a:xfrm>
            <a:off x="2820949" y="3601803"/>
            <a:ext cx="9088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9548584" y="1954684"/>
            <a:ext cx="1748272" cy="401968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930603" y="830001"/>
            <a:ext cx="11797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flask-mqtt</a:t>
            </a:r>
            <a:endParaRPr lang="es-ES" sz="11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006144" y="1050261"/>
            <a:ext cx="1616050" cy="573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dirty="0" err="1" smtClean="0"/>
              <a:t>subMQTT</a:t>
            </a:r>
            <a:r>
              <a:rPr lang="en-US" sz="1200" dirty="0" smtClean="0"/>
              <a:t>(</a:t>
            </a:r>
            <a:r>
              <a:rPr lang="en-US" sz="1200" dirty="0" err="1" smtClean="0"/>
              <a:t>coordAct</a:t>
            </a:r>
            <a:r>
              <a:rPr lang="en-US" sz="1200" dirty="0" smtClean="0"/>
              <a:t>)</a:t>
            </a:r>
          </a:p>
          <a:p>
            <a:r>
              <a:rPr lang="en-US" sz="1200" dirty="0" err="1" smtClean="0"/>
              <a:t>subMQTT</a:t>
            </a:r>
            <a:r>
              <a:rPr lang="en-US" sz="1200" dirty="0" smtClean="0"/>
              <a:t>(</a:t>
            </a:r>
            <a:r>
              <a:rPr lang="en-US" sz="1200" dirty="0" err="1" smtClean="0"/>
              <a:t>trayectoria</a:t>
            </a:r>
            <a:r>
              <a:rPr lang="en-US" sz="1200" dirty="0" smtClean="0"/>
              <a:t>)</a:t>
            </a:r>
            <a:endParaRPr lang="es-ES" sz="1100" dirty="0" smtClean="0"/>
          </a:p>
        </p:txBody>
      </p:sp>
      <p:sp>
        <p:nvSpPr>
          <p:cNvPr id="236" name="Rectangle 235"/>
          <p:cNvSpPr/>
          <p:nvPr/>
        </p:nvSpPr>
        <p:spPr>
          <a:xfrm>
            <a:off x="5460308" y="1443767"/>
            <a:ext cx="121312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accent6">
                    <a:lumMod val="7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getJSON</a:t>
            </a:r>
          </a:p>
          <a:p>
            <a:pPr lvl="0" algn="ctr"/>
            <a:r>
              <a:rPr lang="es-ES" sz="1050" dirty="0"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s-ES" sz="105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37" name="Curved Connector 236"/>
          <p:cNvCxnSpPr>
            <a:stCxn id="261" idx="0"/>
          </p:cNvCxnSpPr>
          <p:nvPr/>
        </p:nvCxnSpPr>
        <p:spPr>
          <a:xfrm rot="16200000" flipV="1">
            <a:off x="9040152" y="634700"/>
            <a:ext cx="799562" cy="1931112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>
            <a:off x="9548582" y="2430125"/>
            <a:ext cx="1748273" cy="1728277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9507496" y="2000037"/>
            <a:ext cx="1795986" cy="69172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sz="1200" dirty="0" err="1" smtClean="0"/>
              <a:t>pubMQTT</a:t>
            </a:r>
            <a:r>
              <a:rPr lang="es-ES" sz="1200" dirty="0" smtClean="0"/>
              <a:t>(</a:t>
            </a:r>
            <a:r>
              <a:rPr lang="es-ES" sz="1200" dirty="0" err="1" smtClean="0"/>
              <a:t>coordAct</a:t>
            </a:r>
            <a:r>
              <a:rPr lang="es-ES" sz="1200" dirty="0" smtClean="0"/>
              <a:t>)</a:t>
            </a:r>
          </a:p>
          <a:p>
            <a:endParaRPr lang="es-ES" sz="1200" dirty="0" smtClean="0"/>
          </a:p>
          <a:p>
            <a:r>
              <a:rPr lang="es-ES" sz="1200" dirty="0" err="1" smtClean="0"/>
              <a:t>subMQTT</a:t>
            </a:r>
            <a:r>
              <a:rPr lang="es-ES" sz="1200" dirty="0" smtClean="0"/>
              <a:t>(modo)</a:t>
            </a:r>
          </a:p>
          <a:p>
            <a:endParaRPr lang="es-ES" sz="1200" dirty="0"/>
          </a:p>
          <a:p>
            <a:r>
              <a:rPr lang="es-ES" sz="1200" dirty="0" smtClean="0"/>
              <a:t>if modo </a:t>
            </a:r>
            <a:r>
              <a:rPr lang="es-ES" sz="1200" dirty="0" err="1" smtClean="0"/>
              <a:t>navegaciónAuto</a:t>
            </a:r>
            <a:endParaRPr lang="es-ES" sz="1200" dirty="0" smtClean="0"/>
          </a:p>
          <a:p>
            <a:r>
              <a:rPr lang="es-ES" sz="1200" dirty="0"/>
              <a:t> </a:t>
            </a:r>
            <a:r>
              <a:rPr lang="es-ES" sz="1200" dirty="0" smtClean="0"/>
              <a:t>  </a:t>
            </a:r>
            <a:r>
              <a:rPr lang="es-ES" sz="1200" dirty="0" err="1" smtClean="0"/>
              <a:t>subCoordObj</a:t>
            </a:r>
            <a:r>
              <a:rPr lang="es-ES" sz="1200" dirty="0" smtClean="0"/>
              <a:t>()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</a:t>
            </a:r>
            <a:r>
              <a:rPr lang="es-ES" sz="1200" dirty="0" err="1" smtClean="0"/>
              <a:t>pubMQTT</a:t>
            </a:r>
            <a:r>
              <a:rPr lang="es-ES" sz="1200" dirty="0" smtClean="0"/>
              <a:t>(trayectoria)</a:t>
            </a:r>
          </a:p>
          <a:p>
            <a:r>
              <a:rPr lang="es-ES" sz="1200" dirty="0" smtClean="0"/>
              <a:t>   </a:t>
            </a:r>
            <a:r>
              <a:rPr lang="es-ES" sz="1200" dirty="0" err="1" smtClean="0"/>
              <a:t>subMQTT</a:t>
            </a:r>
            <a:r>
              <a:rPr lang="es-ES" sz="1200" dirty="0" smtClean="0"/>
              <a:t>(</a:t>
            </a:r>
            <a:r>
              <a:rPr lang="es-ES" sz="1200" dirty="0" err="1" smtClean="0"/>
              <a:t>marchaParo</a:t>
            </a:r>
            <a:r>
              <a:rPr lang="es-ES" sz="1200" dirty="0" smtClean="0"/>
              <a:t>()</a:t>
            </a:r>
          </a:p>
          <a:p>
            <a:endParaRPr lang="es-ES" sz="1200" dirty="0"/>
          </a:p>
          <a:p>
            <a:r>
              <a:rPr lang="es-ES" sz="1200" dirty="0" smtClean="0"/>
              <a:t>   if Marcha</a:t>
            </a:r>
          </a:p>
          <a:p>
            <a:r>
              <a:rPr lang="es-ES" sz="1200" dirty="0"/>
              <a:t> </a:t>
            </a:r>
            <a:r>
              <a:rPr lang="es-ES" sz="1200" dirty="0" smtClean="0"/>
              <a:t>     navegar()</a:t>
            </a:r>
            <a:endParaRPr lang="es-ES" sz="1200" dirty="0"/>
          </a:p>
          <a:p>
            <a:endParaRPr lang="es-ES" sz="1200" dirty="0" smtClean="0"/>
          </a:p>
        </p:txBody>
      </p:sp>
      <p:cxnSp>
        <p:nvCxnSpPr>
          <p:cNvPr id="262" name="Curved Connector 261"/>
          <p:cNvCxnSpPr/>
          <p:nvPr/>
        </p:nvCxnSpPr>
        <p:spPr>
          <a:xfrm flipV="1">
            <a:off x="2737279" y="3088508"/>
            <a:ext cx="6944060" cy="560908"/>
          </a:xfrm>
          <a:prstGeom prst="curvedConnector3">
            <a:avLst>
              <a:gd name="adj1" fmla="val 52743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/>
          <p:cNvSpPr/>
          <p:nvPr/>
        </p:nvSpPr>
        <p:spPr>
          <a:xfrm>
            <a:off x="8671525" y="2849455"/>
            <a:ext cx="9088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72" name="Curved Connector 271"/>
          <p:cNvCxnSpPr/>
          <p:nvPr/>
        </p:nvCxnSpPr>
        <p:spPr>
          <a:xfrm flipV="1">
            <a:off x="2934225" y="3464785"/>
            <a:ext cx="6747114" cy="69361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tangle 272"/>
          <p:cNvSpPr/>
          <p:nvPr/>
        </p:nvSpPr>
        <p:spPr>
          <a:xfrm>
            <a:off x="2898055" y="3944468"/>
            <a:ext cx="11525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391798" y="3264678"/>
            <a:ext cx="9835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 algn="ctr"/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82" name="Curved Connector 281"/>
          <p:cNvCxnSpPr/>
          <p:nvPr/>
        </p:nvCxnSpPr>
        <p:spPr>
          <a:xfrm rot="5400000" flipH="1" flipV="1">
            <a:off x="374975" y="2801948"/>
            <a:ext cx="2264021" cy="569496"/>
          </a:xfrm>
          <a:prstGeom prst="curvedConnector3">
            <a:avLst>
              <a:gd name="adj1" fmla="val 99812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5263734" y="1485998"/>
            <a:ext cx="68056" cy="73815"/>
          </a:xfrm>
          <a:prstGeom prst="ellipse">
            <a:avLst/>
          </a:prstGeom>
          <a:solidFill>
            <a:srgbClr val="FF717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Rectangle 300"/>
          <p:cNvSpPr/>
          <p:nvPr/>
        </p:nvSpPr>
        <p:spPr>
          <a:xfrm>
            <a:off x="2555483" y="3096634"/>
            <a:ext cx="11954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/>
              <a:t>idUsuarioParcela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384033" y="3258559"/>
            <a:ext cx="11954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78" name="Curved Connector 77"/>
          <p:cNvCxnSpPr/>
          <p:nvPr/>
        </p:nvCxnSpPr>
        <p:spPr>
          <a:xfrm rot="10800000">
            <a:off x="8477117" y="1391250"/>
            <a:ext cx="2270720" cy="1853603"/>
          </a:xfrm>
          <a:prstGeom prst="curvedConnector3">
            <a:avLst>
              <a:gd name="adj1" fmla="val -25505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5089122" y="5094038"/>
            <a:ext cx="7517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82171" y="4281495"/>
            <a:ext cx="859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rgbClr val="C00000"/>
                </a:solidFill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n-US" dirty="0"/>
          </a:p>
        </p:txBody>
      </p:sp>
      <p:cxnSp>
        <p:nvCxnSpPr>
          <p:cNvPr id="94" name="Curved Connector 93"/>
          <p:cNvCxnSpPr/>
          <p:nvPr/>
        </p:nvCxnSpPr>
        <p:spPr>
          <a:xfrm rot="10800000">
            <a:off x="8148511" y="1492548"/>
            <a:ext cx="789705" cy="314096"/>
          </a:xfrm>
          <a:prstGeom prst="curvedConnector3">
            <a:avLst>
              <a:gd name="adj1" fmla="val 548"/>
            </a:avLst>
          </a:prstGeom>
          <a:ln>
            <a:solidFill>
              <a:srgbClr val="FF7171"/>
            </a:solidFill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endCxn id="191" idx="3"/>
          </p:cNvCxnSpPr>
          <p:nvPr/>
        </p:nvCxnSpPr>
        <p:spPr>
          <a:xfrm rot="5400000">
            <a:off x="8469919" y="1869840"/>
            <a:ext cx="541745" cy="394847"/>
          </a:xfrm>
          <a:prstGeom prst="curvedConnector2">
            <a:avLst/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475850"/>
              </p:ext>
            </p:extLst>
          </p:nvPr>
        </p:nvGraphicFramePr>
        <p:xfrm>
          <a:off x="4311438" y="1192271"/>
          <a:ext cx="634279" cy="533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279">
                  <a:extLst>
                    <a:ext uri="{9D8B030D-6E8A-4147-A177-3AD203B41FA5}">
                      <a16:colId xmlns:a16="http://schemas.microsoft.com/office/drawing/2014/main" val="384850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600" dirty="0" err="1" smtClean="0"/>
                        <a:t>sesiones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18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02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15773"/>
                  </a:ext>
                </a:extLst>
              </a:tr>
            </a:tbl>
          </a:graphicData>
        </a:graphic>
      </p:graphicFrame>
      <p:sp>
        <p:nvSpPr>
          <p:cNvPr id="82" name="Rectangle 81"/>
          <p:cNvSpPr/>
          <p:nvPr/>
        </p:nvSpPr>
        <p:spPr>
          <a:xfrm>
            <a:off x="4294966" y="1307698"/>
            <a:ext cx="11797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sesi</a:t>
            </a:r>
            <a:r>
              <a:rPr lang="es-E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ón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88" name="Elbow Connector 87"/>
          <p:cNvCxnSpPr>
            <a:stCxn id="79" idx="1"/>
          </p:cNvCxnSpPr>
          <p:nvPr/>
        </p:nvCxnSpPr>
        <p:spPr>
          <a:xfrm rot="10800000" flipV="1">
            <a:off x="2955900" y="1458970"/>
            <a:ext cx="1355538" cy="131505"/>
          </a:xfrm>
          <a:prstGeom prst="bentConnector3">
            <a:avLst>
              <a:gd name="adj1" fmla="val 232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3772168" y="1770397"/>
            <a:ext cx="772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900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coordObjs</a:t>
            </a:r>
            <a:endParaRPr lang="es-ES" sz="9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93" name="Elbow Connector 92"/>
          <p:cNvCxnSpPr>
            <a:endCxn id="144" idx="5"/>
          </p:cNvCxnSpPr>
          <p:nvPr/>
        </p:nvCxnSpPr>
        <p:spPr>
          <a:xfrm flipV="1">
            <a:off x="2327664" y="1798652"/>
            <a:ext cx="2841648" cy="1730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urved Connector 99"/>
          <p:cNvCxnSpPr/>
          <p:nvPr/>
        </p:nvCxnSpPr>
        <p:spPr>
          <a:xfrm rot="10800000">
            <a:off x="1222242" y="4218711"/>
            <a:ext cx="2507559" cy="1223131"/>
          </a:xfrm>
          <a:prstGeom prst="curvedConnector3">
            <a:avLst>
              <a:gd name="adj1" fmla="val 99837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stCxn id="53" idx="1"/>
          </p:cNvCxnSpPr>
          <p:nvPr/>
        </p:nvCxnSpPr>
        <p:spPr>
          <a:xfrm rot="10800000">
            <a:off x="3683357" y="5436498"/>
            <a:ext cx="1501329" cy="1015419"/>
          </a:xfrm>
          <a:prstGeom prst="curvedConnector3">
            <a:avLst>
              <a:gd name="adj1" fmla="val 13456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1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FF4343"/>
              </a:gs>
              <a:gs pos="2000">
                <a:srgbClr val="F27474"/>
              </a:gs>
              <a:gs pos="8000">
                <a:srgbClr val="E5A5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6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00" y="24653"/>
            <a:ext cx="596900" cy="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56277" y="85743"/>
            <a:ext cx="615402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s-ES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(detalle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de la navegación autónoma de Pi A)</a:t>
            </a:r>
            <a:r>
              <a:rPr lang="es-ES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277" y="516143"/>
            <a:ext cx="12049207" cy="6252957"/>
          </a:xfrm>
          <a:prstGeom prst="rect">
            <a:avLst/>
          </a:prstGeom>
          <a:solidFill>
            <a:srgbClr val="F1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65100" y="649228"/>
            <a:ext cx="11798300" cy="5162366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5099" y="594755"/>
            <a:ext cx="4795607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Pi A 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Recibe objetivo y geometría para planear una trayectoria.</a:t>
            </a:r>
          </a:p>
          <a:p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        Envía la dirección y distancia a ejecutar por Arduino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5100" y="6154703"/>
            <a:ext cx="11798300" cy="468149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72613" y="6163417"/>
            <a:ext cx="155458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Arduino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95556" y="1158971"/>
            <a:ext cx="11537387" cy="4469979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9477428" y="5893148"/>
            <a:ext cx="760432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direcció</a:t>
            </a:r>
            <a:r>
              <a:rPr lang="es-ES" sz="1050" dirty="0" smtClean="0">
                <a:solidFill>
                  <a:schemeClr val="tx1"/>
                </a:solidFill>
              </a:rPr>
              <a:t>n, distancia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0324402" y="5421682"/>
            <a:ext cx="134326" cy="938361"/>
            <a:chOff x="5359340" y="-4241640"/>
            <a:chExt cx="1016000" cy="7567898"/>
          </a:xfrm>
        </p:grpSpPr>
        <p:pic>
          <p:nvPicPr>
            <p:cNvPr id="4102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9" name="Rectangle 188"/>
          <p:cNvSpPr/>
          <p:nvPr/>
        </p:nvSpPr>
        <p:spPr>
          <a:xfrm>
            <a:off x="10481224" y="5871572"/>
            <a:ext cx="1167433" cy="201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llegada</a:t>
            </a:r>
            <a:r>
              <a:rPr lang="en-US" sz="1050" dirty="0" smtClean="0">
                <a:solidFill>
                  <a:schemeClr val="tx1"/>
                </a:solidFill>
              </a:rPr>
              <a:t> = 0 </a:t>
            </a:r>
            <a:r>
              <a:rPr lang="es-ES" sz="1050" dirty="0" err="1" smtClean="0">
                <a:solidFill>
                  <a:schemeClr val="tx1"/>
                </a:solidFill>
              </a:rPr>
              <a:t>ó</a:t>
            </a:r>
            <a:r>
              <a:rPr lang="es-ES" sz="1050" dirty="0" smtClean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210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702" y="6193030"/>
            <a:ext cx="428162" cy="2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00" y="743675"/>
            <a:ext cx="247087" cy="3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5153454" y="1001823"/>
            <a:ext cx="1935205" cy="1887928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globalesPiA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modo</a:t>
            </a:r>
          </a:p>
          <a:p>
            <a:r>
              <a:rPr lang="es-ES" sz="1200" dirty="0" smtClean="0">
                <a:solidFill>
                  <a:schemeClr val="tx1"/>
                </a:solidFill>
              </a:rPr>
              <a:t>marchaParo</a:t>
            </a: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coordAct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coordObj</a:t>
            </a:r>
          </a:p>
          <a:p>
            <a:r>
              <a:rPr lang="es-ES" sz="1200" dirty="0">
                <a:solidFill>
                  <a:schemeClr val="tx1"/>
                </a:solidFill>
              </a:rPr>
              <a:t>geometría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idSesi</a:t>
            </a:r>
            <a:r>
              <a:rPr lang="es-ES" sz="1200" dirty="0" smtClean="0">
                <a:solidFill>
                  <a:schemeClr val="tx1"/>
                </a:solidFill>
              </a:rPr>
              <a:t>ón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recibirCoordObj</a:t>
            </a:r>
            <a:endParaRPr lang="es-ES" sz="1200" dirty="0" smtClean="0">
              <a:solidFill>
                <a:schemeClr val="tx1"/>
              </a:solidFill>
            </a:endParaRPr>
          </a:p>
        </p:txBody>
      </p:sp>
      <p:cxnSp>
        <p:nvCxnSpPr>
          <p:cNvPr id="3" name="Curved Connector 2"/>
          <p:cNvCxnSpPr/>
          <p:nvPr/>
        </p:nvCxnSpPr>
        <p:spPr>
          <a:xfrm>
            <a:off x="2030574" y="2071776"/>
            <a:ext cx="3110834" cy="241155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urved Connector 121"/>
          <p:cNvCxnSpPr/>
          <p:nvPr/>
        </p:nvCxnSpPr>
        <p:spPr>
          <a:xfrm rot="10800000">
            <a:off x="1904588" y="2413359"/>
            <a:ext cx="3216898" cy="18511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727103" y="2469001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smtClean="0"/>
              <a:t>geometría, coordObj, coordAct</a:t>
            </a:r>
            <a:endParaRPr lang="en-US" sz="1000" dirty="0"/>
          </a:p>
        </p:txBody>
      </p:sp>
      <p:cxnSp>
        <p:nvCxnSpPr>
          <p:cNvPr id="136" name="Curved Connector 135"/>
          <p:cNvCxnSpPr/>
          <p:nvPr/>
        </p:nvCxnSpPr>
        <p:spPr>
          <a:xfrm rot="10800000" flipV="1">
            <a:off x="1727103" y="2658591"/>
            <a:ext cx="337922" cy="112556"/>
          </a:xfrm>
          <a:prstGeom prst="curvedConnector3">
            <a:avLst>
              <a:gd name="adj1" fmla="val 391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Left Brace 145"/>
          <p:cNvSpPr/>
          <p:nvPr/>
        </p:nvSpPr>
        <p:spPr>
          <a:xfrm rot="5400000" flipH="1">
            <a:off x="2626499" y="2262959"/>
            <a:ext cx="75925" cy="9194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Curved Connector 147"/>
          <p:cNvCxnSpPr>
            <a:stCxn id="146" idx="1"/>
          </p:cNvCxnSpPr>
          <p:nvPr/>
        </p:nvCxnSpPr>
        <p:spPr>
          <a:xfrm rot="5400000">
            <a:off x="2396777" y="2840383"/>
            <a:ext cx="347408" cy="187962"/>
          </a:xfrm>
          <a:prstGeom prst="curvedConnector5">
            <a:avLst>
              <a:gd name="adj1" fmla="val 65802"/>
              <a:gd name="adj2" fmla="val 977"/>
              <a:gd name="adj3" fmla="val 100000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Curved Connector 148"/>
          <p:cNvCxnSpPr/>
          <p:nvPr/>
        </p:nvCxnSpPr>
        <p:spPr>
          <a:xfrm rot="16200000" flipH="1">
            <a:off x="767823" y="2550351"/>
            <a:ext cx="272254" cy="148364"/>
          </a:xfrm>
          <a:prstGeom prst="curvedConnector3">
            <a:avLst>
              <a:gd name="adj1" fmla="val 92857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1478838" y="2871971"/>
            <a:ext cx="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1478838" y="2811898"/>
            <a:ext cx="4748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 smtClean="0"/>
              <a:t>poliEcs</a:t>
            </a:r>
            <a:endParaRPr lang="en-US" sz="800" dirty="0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1478838" y="3195250"/>
            <a:ext cx="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1478838" y="3135177"/>
            <a:ext cx="9829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 smtClean="0"/>
              <a:t>puntosIntermedios</a:t>
            </a:r>
            <a:endParaRPr lang="en-US" sz="800" dirty="0"/>
          </a:p>
        </p:txBody>
      </p:sp>
      <p:cxnSp>
        <p:nvCxnSpPr>
          <p:cNvPr id="164" name="Curved Connector 163"/>
          <p:cNvCxnSpPr/>
          <p:nvPr/>
        </p:nvCxnSpPr>
        <p:spPr>
          <a:xfrm rot="16200000" flipH="1">
            <a:off x="920950" y="3557597"/>
            <a:ext cx="272254" cy="148364"/>
          </a:xfrm>
          <a:prstGeom prst="curvedConnector3">
            <a:avLst>
              <a:gd name="adj1" fmla="val 92857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888413" y="4018585"/>
            <a:ext cx="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1888413" y="4351960"/>
            <a:ext cx="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1345488" y="4704385"/>
            <a:ext cx="0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1345488" y="4645120"/>
            <a:ext cx="7553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smtClean="0"/>
              <a:t>trayectoria</a:t>
            </a:r>
            <a:endParaRPr lang="en-US" sz="1000" dirty="0"/>
          </a:p>
        </p:txBody>
      </p:sp>
      <p:sp>
        <p:nvSpPr>
          <p:cNvPr id="178" name="Rectangle 177"/>
          <p:cNvSpPr/>
          <p:nvPr/>
        </p:nvSpPr>
        <p:spPr>
          <a:xfrm>
            <a:off x="2227944" y="1816825"/>
            <a:ext cx="17604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smtClean="0"/>
              <a:t>geometría, coordObj, idSesión</a:t>
            </a:r>
            <a:endParaRPr lang="en-US" sz="1000" dirty="0"/>
          </a:p>
        </p:txBody>
      </p:sp>
      <p:cxnSp>
        <p:nvCxnSpPr>
          <p:cNvPr id="179" name="Curved Connector 178"/>
          <p:cNvCxnSpPr/>
          <p:nvPr/>
        </p:nvCxnSpPr>
        <p:spPr>
          <a:xfrm rot="10800000" flipV="1">
            <a:off x="1996681" y="355600"/>
            <a:ext cx="3711380" cy="1669002"/>
          </a:xfrm>
          <a:prstGeom prst="curvedConnector3">
            <a:avLst>
              <a:gd name="adj1" fmla="val 35286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5031980" y="104557"/>
            <a:ext cx="21526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geometría, coordObj,</a:t>
            </a:r>
          </a:p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idSesión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84" name="Curved Connector 183"/>
          <p:cNvCxnSpPr/>
          <p:nvPr/>
        </p:nvCxnSpPr>
        <p:spPr>
          <a:xfrm flipV="1">
            <a:off x="1417480" y="1780180"/>
            <a:ext cx="6440645" cy="3758025"/>
          </a:xfrm>
          <a:prstGeom prst="curvedConnector3">
            <a:avLst>
              <a:gd name="adj1" fmla="val 89550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7586547" y="976807"/>
            <a:ext cx="5729245" cy="4424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>
                <a:solidFill>
                  <a:srgbClr val="FAECEC"/>
                </a:solidFill>
              </a:rPr>
              <a:t>i</a:t>
            </a:r>
            <a:r>
              <a:rPr lang="en-US" sz="1400" dirty="0" smtClean="0">
                <a:solidFill>
                  <a:srgbClr val="FAECEC"/>
                </a:solidFill>
              </a:rPr>
              <a:t>f navegación:</a:t>
            </a:r>
          </a:p>
          <a:p>
            <a:pPr lvl="0">
              <a:lnSpc>
                <a:spcPct val="200000"/>
              </a:lnSpc>
            </a:pPr>
            <a:r>
              <a:rPr lang="en-US" sz="1400" dirty="0" smtClean="0"/>
              <a:t>     </a:t>
            </a:r>
            <a:r>
              <a:rPr lang="es-ES" sz="1100" dirty="0" smtClean="0"/>
              <a:t>if Marcha and NO recibirCoordObj</a:t>
            </a:r>
            <a:endParaRPr lang="en-US" sz="1100" dirty="0" smtClean="0"/>
          </a:p>
          <a:p>
            <a:pPr lvl="0">
              <a:lnSpc>
                <a:spcPct val="200000"/>
              </a:lnSpc>
            </a:pPr>
            <a:r>
              <a:rPr lang="en-US" sz="1100" dirty="0" smtClean="0"/>
              <a:t>           while True: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comprobar modos o Paro</a:t>
            </a:r>
            <a:endParaRPr lang="en-US" sz="1100" dirty="0"/>
          </a:p>
          <a:p>
            <a:pPr lvl="0"/>
            <a:endParaRPr lang="en-US" sz="1100" dirty="0" smtClean="0"/>
          </a:p>
          <a:p>
            <a:pPr lvl="0"/>
            <a:r>
              <a:rPr lang="en-US" sz="1100" dirty="0" smtClean="0"/>
              <a:t>                if modo NAVEGACION and Marcha</a:t>
            </a:r>
          </a:p>
          <a:p>
            <a:pPr>
              <a:lnSpc>
                <a:spcPct val="200000"/>
              </a:lnSpc>
            </a:pPr>
            <a:r>
              <a:rPr lang="en-US" sz="1100" dirty="0" smtClean="0"/>
              <a:t>                             comandoArduino(confirmarLlegada)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	</a:t>
            </a:r>
            <a:r>
              <a:rPr lang="en-US" sz="1100" dirty="0" smtClean="0"/>
              <a:t>if Arduino listo</a:t>
            </a:r>
          </a:p>
          <a:p>
            <a:r>
              <a:rPr lang="en-US" sz="1100" b="1" dirty="0" smtClean="0"/>
              <a:t>	     if dentro de tolerancia </a:t>
            </a:r>
          </a:p>
          <a:p>
            <a:r>
              <a:rPr lang="en-US" sz="1100" b="1" dirty="0"/>
              <a:t>	</a:t>
            </a:r>
            <a:r>
              <a:rPr lang="en-US" sz="1100" b="1" dirty="0" smtClean="0"/>
              <a:t>          llegada = 1</a:t>
            </a:r>
          </a:p>
          <a:p>
            <a:r>
              <a:rPr lang="en-US" sz="1100" b="1" dirty="0"/>
              <a:t> </a:t>
            </a:r>
            <a:r>
              <a:rPr lang="en-US" sz="1100" b="1" dirty="0" smtClean="0"/>
              <a:t> 	          comandoArduino(cambiarModo, INACTIVO)</a:t>
            </a:r>
          </a:p>
          <a:p>
            <a:r>
              <a:rPr lang="es-ES" sz="1100" b="1" dirty="0"/>
              <a:t>	</a:t>
            </a:r>
            <a:r>
              <a:rPr lang="es-ES" sz="1100" b="1" dirty="0" smtClean="0"/>
              <a:t>          break</a:t>
            </a:r>
            <a:endParaRPr lang="en-US" sz="1100" b="1" dirty="0" smtClean="0"/>
          </a:p>
          <a:p>
            <a:pPr lvl="0">
              <a:lnSpc>
                <a:spcPct val="200000"/>
              </a:lnSpc>
            </a:pPr>
            <a:r>
              <a:rPr lang="en-US" sz="1100" dirty="0" smtClean="0"/>
              <a:t>	     elif fuera de tolerancia</a:t>
            </a:r>
          </a:p>
          <a:p>
            <a:pPr lvl="0"/>
            <a:r>
              <a:rPr lang="en-US" sz="1100" dirty="0"/>
              <a:t>	 </a:t>
            </a:r>
            <a:r>
              <a:rPr lang="en-US" sz="1100" dirty="0" smtClean="0"/>
              <a:t>         distancia()</a:t>
            </a:r>
          </a:p>
          <a:p>
            <a:pPr lvl="0"/>
            <a:r>
              <a:rPr lang="en-US" sz="1100" dirty="0"/>
              <a:t>	 </a:t>
            </a:r>
            <a:r>
              <a:rPr lang="en-US" sz="1100" dirty="0" smtClean="0"/>
              <a:t>         direcci</a:t>
            </a:r>
            <a:r>
              <a:rPr lang="es-ES" sz="1100" dirty="0" smtClean="0"/>
              <a:t>ón()</a:t>
            </a:r>
            <a:endParaRPr lang="en-US" sz="1100" dirty="0" smtClean="0"/>
          </a:p>
          <a:p>
            <a:pPr lvl="0">
              <a:lnSpc>
                <a:spcPct val="200000"/>
              </a:lnSpc>
            </a:pPr>
            <a:r>
              <a:rPr lang="es-ES" sz="1100" dirty="0"/>
              <a:t>	</a:t>
            </a:r>
            <a:r>
              <a:rPr lang="es-ES" sz="1100" dirty="0" smtClean="0"/>
              <a:t>elif Arduino NO listo</a:t>
            </a:r>
          </a:p>
          <a:p>
            <a:pPr lvl="0"/>
            <a:r>
              <a:rPr lang="es-ES" sz="1100" dirty="0"/>
              <a:t>	</a:t>
            </a:r>
            <a:r>
              <a:rPr lang="es-ES" sz="1100" dirty="0" smtClean="0"/>
              <a:t>     esperar y repetir</a:t>
            </a:r>
            <a:endParaRPr lang="es-ES" sz="1100" dirty="0"/>
          </a:p>
        </p:txBody>
      </p:sp>
      <p:sp>
        <p:nvSpPr>
          <p:cNvPr id="193" name="Rectangle 192"/>
          <p:cNvSpPr/>
          <p:nvPr/>
        </p:nvSpPr>
        <p:spPr>
          <a:xfrm>
            <a:off x="2772261" y="5412718"/>
            <a:ext cx="7553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smtClean="0"/>
              <a:t>trayectoria</a:t>
            </a:r>
            <a:endParaRPr lang="en-US" sz="1000" dirty="0"/>
          </a:p>
        </p:txBody>
      </p:sp>
      <p:cxnSp>
        <p:nvCxnSpPr>
          <p:cNvPr id="194" name="Curved Connector 193"/>
          <p:cNvCxnSpPr>
            <a:stCxn id="109" idx="3"/>
          </p:cNvCxnSpPr>
          <p:nvPr/>
        </p:nvCxnSpPr>
        <p:spPr>
          <a:xfrm flipV="1">
            <a:off x="7088659" y="1701078"/>
            <a:ext cx="726978" cy="244709"/>
          </a:xfrm>
          <a:prstGeom prst="curvedConnector3">
            <a:avLst>
              <a:gd name="adj1" fmla="val 50000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6599115" y="1327695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/>
              <a:t>m</a:t>
            </a:r>
            <a:r>
              <a:rPr lang="es-ES" sz="1000" dirty="0" smtClean="0"/>
              <a:t>odo, marchaParo, </a:t>
            </a:r>
          </a:p>
          <a:p>
            <a:r>
              <a:rPr lang="es-ES" sz="1000" dirty="0" smtClean="0"/>
              <a:t>coordAct, coordObj</a:t>
            </a:r>
            <a:endParaRPr lang="en-US" sz="1000" dirty="0"/>
          </a:p>
        </p:txBody>
      </p:sp>
      <p:sp>
        <p:nvSpPr>
          <p:cNvPr id="207" name="Rectangle 206"/>
          <p:cNvSpPr/>
          <p:nvPr/>
        </p:nvSpPr>
        <p:spPr>
          <a:xfrm>
            <a:off x="7151503" y="2091492"/>
            <a:ext cx="7553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smtClean="0"/>
              <a:t>trayectoria</a:t>
            </a:r>
            <a:endParaRPr lang="en-US" sz="1000" dirty="0"/>
          </a:p>
        </p:txBody>
      </p:sp>
      <p:sp>
        <p:nvSpPr>
          <p:cNvPr id="217" name="Rectangle 216"/>
          <p:cNvSpPr/>
          <p:nvPr/>
        </p:nvSpPr>
        <p:spPr>
          <a:xfrm>
            <a:off x="2339160" y="4898726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7247935" y="193497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2" name="Parallelogram 71"/>
          <p:cNvSpPr/>
          <p:nvPr/>
        </p:nvSpPr>
        <p:spPr>
          <a:xfrm rot="19834956">
            <a:off x="2005551" y="2854746"/>
            <a:ext cx="174246" cy="1186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/>
          <p:cNvSpPr/>
          <p:nvPr/>
        </p:nvSpPr>
        <p:spPr>
          <a:xfrm>
            <a:off x="1887746" y="2724986"/>
            <a:ext cx="28565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m</a:t>
            </a:r>
            <a:r>
              <a:rPr lang="es-ES" sz="500" dirty="0" smtClean="0"/>
              <a:t>,</a:t>
            </a:r>
            <a:r>
              <a:rPr lang="es-ES" sz="500" i="1" dirty="0" smtClean="0"/>
              <a:t>b</a:t>
            </a:r>
            <a:endParaRPr lang="en-US" sz="500" i="1" dirty="0"/>
          </a:p>
        </p:txBody>
      </p:sp>
      <p:sp>
        <p:nvSpPr>
          <p:cNvPr id="226" name="Rectangle 225"/>
          <p:cNvSpPr/>
          <p:nvPr/>
        </p:nvSpPr>
        <p:spPr>
          <a:xfrm>
            <a:off x="2088556" y="2763329"/>
            <a:ext cx="28565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m</a:t>
            </a:r>
            <a:r>
              <a:rPr lang="es-ES" sz="500" dirty="0" smtClean="0"/>
              <a:t>,</a:t>
            </a:r>
            <a:r>
              <a:rPr lang="es-ES" sz="500" i="1" dirty="0" smtClean="0"/>
              <a:t>b</a:t>
            </a:r>
            <a:endParaRPr lang="en-US" sz="500" i="1" dirty="0"/>
          </a:p>
        </p:txBody>
      </p:sp>
      <p:sp>
        <p:nvSpPr>
          <p:cNvPr id="227" name="Rectangle 226"/>
          <p:cNvSpPr/>
          <p:nvPr/>
        </p:nvSpPr>
        <p:spPr>
          <a:xfrm>
            <a:off x="1826388" y="2878920"/>
            <a:ext cx="28565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m</a:t>
            </a:r>
            <a:r>
              <a:rPr lang="es-ES" sz="500" dirty="0" smtClean="0"/>
              <a:t>,</a:t>
            </a:r>
            <a:r>
              <a:rPr lang="es-ES" sz="500" i="1" dirty="0" smtClean="0"/>
              <a:t>b</a:t>
            </a:r>
            <a:endParaRPr lang="en-US" sz="500" i="1" dirty="0"/>
          </a:p>
        </p:txBody>
      </p:sp>
      <p:sp>
        <p:nvSpPr>
          <p:cNvPr id="228" name="Rectangle 227"/>
          <p:cNvSpPr/>
          <p:nvPr/>
        </p:nvSpPr>
        <p:spPr>
          <a:xfrm>
            <a:off x="2033150" y="2893404"/>
            <a:ext cx="285656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m</a:t>
            </a:r>
            <a:r>
              <a:rPr lang="es-ES" sz="500" dirty="0" smtClean="0"/>
              <a:t>,</a:t>
            </a:r>
            <a:r>
              <a:rPr lang="es-ES" sz="500" i="1" dirty="0" smtClean="0"/>
              <a:t>b</a:t>
            </a:r>
            <a:endParaRPr lang="en-US" sz="500" i="1" dirty="0"/>
          </a:p>
        </p:txBody>
      </p:sp>
      <p:sp>
        <p:nvSpPr>
          <p:cNvPr id="230" name="Parallelogram 229"/>
          <p:cNvSpPr/>
          <p:nvPr/>
        </p:nvSpPr>
        <p:spPr>
          <a:xfrm rot="19834956">
            <a:off x="2409780" y="3229226"/>
            <a:ext cx="174246" cy="1186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2412207" y="3255170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/>
          <p:cNvSpPr/>
          <p:nvPr/>
        </p:nvSpPr>
        <p:spPr>
          <a:xfrm>
            <a:off x="2533650" y="3183735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/>
          <p:cNvSpPr/>
          <p:nvPr/>
        </p:nvSpPr>
        <p:spPr>
          <a:xfrm>
            <a:off x="2440784" y="3369472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/>
          <p:cNvSpPr/>
          <p:nvPr/>
        </p:nvSpPr>
        <p:spPr>
          <a:xfrm>
            <a:off x="2559847" y="3300415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Oval 237"/>
          <p:cNvSpPr/>
          <p:nvPr/>
        </p:nvSpPr>
        <p:spPr>
          <a:xfrm>
            <a:off x="2474121" y="3219453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/>
          <p:cNvSpPr/>
          <p:nvPr/>
        </p:nvSpPr>
        <p:spPr>
          <a:xfrm>
            <a:off x="2552702" y="3245646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/>
          <p:cNvSpPr/>
          <p:nvPr/>
        </p:nvSpPr>
        <p:spPr>
          <a:xfrm>
            <a:off x="2421731" y="3307560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Oval 240"/>
          <p:cNvSpPr/>
          <p:nvPr/>
        </p:nvSpPr>
        <p:spPr>
          <a:xfrm>
            <a:off x="2516984" y="3333752"/>
            <a:ext cx="18288" cy="18288"/>
          </a:xfrm>
          <a:prstGeom prst="ellipse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/>
          <p:cNvSpPr/>
          <p:nvPr/>
        </p:nvSpPr>
        <p:spPr>
          <a:xfrm>
            <a:off x="2339160" y="3107350"/>
            <a:ext cx="25199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A?</a:t>
            </a:r>
            <a:endParaRPr lang="en-US" sz="500" i="1" dirty="0"/>
          </a:p>
        </p:txBody>
      </p:sp>
      <p:sp>
        <p:nvSpPr>
          <p:cNvPr id="243" name="Rectangle 242"/>
          <p:cNvSpPr/>
          <p:nvPr/>
        </p:nvSpPr>
        <p:spPr>
          <a:xfrm>
            <a:off x="2241353" y="3244880"/>
            <a:ext cx="25680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O?</a:t>
            </a:r>
            <a:endParaRPr lang="en-US" sz="500" i="1" dirty="0"/>
          </a:p>
        </p:txBody>
      </p:sp>
      <p:sp>
        <p:nvSpPr>
          <p:cNvPr id="244" name="Rectangle 243"/>
          <p:cNvSpPr/>
          <p:nvPr/>
        </p:nvSpPr>
        <p:spPr>
          <a:xfrm>
            <a:off x="2446719" y="3292831"/>
            <a:ext cx="25680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O?</a:t>
            </a:r>
            <a:endParaRPr lang="en-US" sz="500" i="1" dirty="0"/>
          </a:p>
        </p:txBody>
      </p:sp>
      <p:sp>
        <p:nvSpPr>
          <p:cNvPr id="245" name="Rectangle 244"/>
          <p:cNvSpPr/>
          <p:nvPr/>
        </p:nvSpPr>
        <p:spPr>
          <a:xfrm>
            <a:off x="2496322" y="3150211"/>
            <a:ext cx="25199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500" i="1" dirty="0" smtClean="0"/>
              <a:t>A</a:t>
            </a:r>
            <a:r>
              <a:rPr lang="en-US" sz="500" i="1" dirty="0" smtClean="0"/>
              <a:t>?</a:t>
            </a:r>
            <a:endParaRPr lang="en-US" sz="500" i="1" dirty="0"/>
          </a:p>
        </p:txBody>
      </p:sp>
      <p:grpSp>
        <p:nvGrpSpPr>
          <p:cNvPr id="91" name="Group 90"/>
          <p:cNvGrpSpPr/>
          <p:nvPr/>
        </p:nvGrpSpPr>
        <p:grpSpPr>
          <a:xfrm>
            <a:off x="3730181" y="3411503"/>
            <a:ext cx="1351567" cy="488905"/>
            <a:chOff x="3022376" y="3248969"/>
            <a:chExt cx="1351567" cy="488905"/>
          </a:xfrm>
        </p:grpSpPr>
        <p:sp>
          <p:nvSpPr>
            <p:cNvPr id="250" name="Parallelogram 249"/>
            <p:cNvSpPr/>
            <p:nvPr/>
          </p:nvSpPr>
          <p:spPr>
            <a:xfrm rot="19834956">
              <a:off x="3516267" y="3504992"/>
              <a:ext cx="174246" cy="118600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/>
            <p:cNvSpPr/>
            <p:nvPr/>
          </p:nvSpPr>
          <p:spPr>
            <a:xfrm>
              <a:off x="3518694" y="3530936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/>
            <p:cNvSpPr/>
            <p:nvPr/>
          </p:nvSpPr>
          <p:spPr>
            <a:xfrm>
              <a:off x="3640137" y="3459501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/>
            <p:cNvSpPr/>
            <p:nvPr/>
          </p:nvSpPr>
          <p:spPr>
            <a:xfrm>
              <a:off x="3547271" y="3645238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/>
            <p:cNvSpPr/>
            <p:nvPr/>
          </p:nvSpPr>
          <p:spPr>
            <a:xfrm>
              <a:off x="3666334" y="3576181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/>
            <p:cNvSpPr/>
            <p:nvPr/>
          </p:nvSpPr>
          <p:spPr>
            <a:xfrm>
              <a:off x="3528218" y="3583326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/>
            <p:cNvSpPr/>
            <p:nvPr/>
          </p:nvSpPr>
          <p:spPr>
            <a:xfrm>
              <a:off x="3623471" y="3609518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3666334" y="3336030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A?</a:t>
              </a:r>
              <a:endParaRPr lang="en-US" sz="500" i="1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3347840" y="3520646"/>
              <a:ext cx="22634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O</a:t>
              </a:r>
              <a:endParaRPr lang="en-US" sz="500" i="1" dirty="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77511" y="3271198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A</a:t>
              </a:r>
              <a:r>
                <a:rPr lang="en-US" sz="500" i="1" dirty="0" smtClean="0"/>
                <a:t>?</a:t>
              </a:r>
              <a:endParaRPr lang="en-US" sz="500" i="1" dirty="0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553206" y="3378543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3469038" y="3566059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Rectangle 263"/>
            <p:cNvSpPr/>
            <p:nvPr/>
          </p:nvSpPr>
          <p:spPr>
            <a:xfrm>
              <a:off x="3553206" y="3568597"/>
              <a:ext cx="226344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O</a:t>
              </a:r>
              <a:endParaRPr lang="en-US" sz="500" i="1" dirty="0"/>
            </a:p>
          </p:txBody>
        </p:sp>
        <p:sp>
          <p:nvSpPr>
            <p:cNvPr id="265" name="Parallelogram 264"/>
            <p:cNvSpPr/>
            <p:nvPr/>
          </p:nvSpPr>
          <p:spPr>
            <a:xfrm rot="19834956">
              <a:off x="3955216" y="3525627"/>
              <a:ext cx="174246" cy="118600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/>
            <p:cNvSpPr/>
            <p:nvPr/>
          </p:nvSpPr>
          <p:spPr>
            <a:xfrm>
              <a:off x="3957643" y="3551571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/>
            <p:cNvSpPr/>
            <p:nvPr/>
          </p:nvSpPr>
          <p:spPr>
            <a:xfrm>
              <a:off x="4079086" y="3480136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/>
            <p:cNvSpPr/>
            <p:nvPr/>
          </p:nvSpPr>
          <p:spPr>
            <a:xfrm>
              <a:off x="3986220" y="3665873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/>
            <p:cNvSpPr/>
            <p:nvPr/>
          </p:nvSpPr>
          <p:spPr>
            <a:xfrm>
              <a:off x="4105283" y="3596816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121951" y="3313801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A?</a:t>
              </a:r>
              <a:endParaRPr lang="en-US" sz="500" i="1" dirty="0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3874901" y="3355537"/>
              <a:ext cx="25680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O</a:t>
              </a:r>
              <a:r>
                <a:rPr lang="en-US" sz="500" i="1" dirty="0" smtClean="0"/>
                <a:t>?</a:t>
              </a:r>
              <a:endParaRPr lang="en-US" sz="500" i="1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933128" y="3248969"/>
              <a:ext cx="25199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A</a:t>
              </a:r>
              <a:r>
                <a:rPr lang="en-US" sz="500" i="1" dirty="0" smtClean="0"/>
                <a:t>?</a:t>
              </a:r>
              <a:endParaRPr lang="en-US" sz="500" i="1" dirty="0"/>
            </a:p>
          </p:txBody>
        </p:sp>
        <p:cxnSp>
          <p:nvCxnSpPr>
            <p:cNvPr id="275" name="Straight Connector 274"/>
            <p:cNvCxnSpPr/>
            <p:nvPr/>
          </p:nvCxnSpPr>
          <p:spPr>
            <a:xfrm>
              <a:off x="4008823" y="3356314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3996099" y="3400950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Rectangle 276"/>
            <p:cNvSpPr/>
            <p:nvPr/>
          </p:nvSpPr>
          <p:spPr>
            <a:xfrm>
              <a:off x="4080267" y="3403488"/>
              <a:ext cx="25680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 smtClean="0"/>
                <a:t>O?</a:t>
              </a:r>
              <a:endParaRPr lang="en-US" sz="500" i="1" dirty="0"/>
            </a:p>
          </p:txBody>
        </p:sp>
        <p:sp>
          <p:nvSpPr>
            <p:cNvPr id="278" name="Parallelogram 277"/>
            <p:cNvSpPr/>
            <p:nvPr/>
          </p:nvSpPr>
          <p:spPr>
            <a:xfrm rot="19834956">
              <a:off x="3062217" y="3502454"/>
              <a:ext cx="174246" cy="118600"/>
            </a:xfrm>
            <a:prstGeom prst="parallelogra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/>
            <p:cNvSpPr/>
            <p:nvPr/>
          </p:nvSpPr>
          <p:spPr>
            <a:xfrm>
              <a:off x="3064644" y="3528398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Oval 279"/>
            <p:cNvSpPr/>
            <p:nvPr/>
          </p:nvSpPr>
          <p:spPr>
            <a:xfrm>
              <a:off x="3186087" y="3456963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Oval 280"/>
            <p:cNvSpPr/>
            <p:nvPr/>
          </p:nvSpPr>
          <p:spPr>
            <a:xfrm>
              <a:off x="3093221" y="3642700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Oval 281"/>
            <p:cNvSpPr/>
            <p:nvPr/>
          </p:nvSpPr>
          <p:spPr>
            <a:xfrm>
              <a:off x="3212284" y="3573643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133700" y="3487918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Oval 283"/>
            <p:cNvSpPr/>
            <p:nvPr/>
          </p:nvSpPr>
          <p:spPr>
            <a:xfrm>
              <a:off x="3205141" y="3511726"/>
              <a:ext cx="18288" cy="18288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212284" y="3333492"/>
              <a:ext cx="25680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/>
                <a:t>O</a:t>
              </a:r>
              <a:r>
                <a:rPr lang="es-ES" sz="500" i="1" dirty="0" smtClean="0"/>
                <a:t>?</a:t>
              </a:r>
              <a:endParaRPr lang="en-US" sz="500" i="1" dirty="0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022376" y="3363327"/>
              <a:ext cx="221536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/>
                <a:t>A</a:t>
              </a:r>
              <a:endParaRPr lang="en-US" sz="500" i="1" dirty="0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023461" y="3268660"/>
              <a:ext cx="25680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/>
                <a:t>O</a:t>
              </a:r>
              <a:r>
                <a:rPr lang="en-US" sz="500" i="1" dirty="0" smtClean="0"/>
                <a:t>?</a:t>
              </a:r>
              <a:endParaRPr lang="en-US" sz="500" i="1" dirty="0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3099156" y="3376005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3062612" y="3463511"/>
              <a:ext cx="256802" cy="926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ectangle 289"/>
            <p:cNvSpPr/>
            <p:nvPr/>
          </p:nvSpPr>
          <p:spPr>
            <a:xfrm>
              <a:off x="3153924" y="3418424"/>
              <a:ext cx="221536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500" i="1" dirty="0"/>
                <a:t>A</a:t>
              </a:r>
              <a:endParaRPr lang="en-US" sz="500" i="1" dirty="0"/>
            </a:p>
          </p:txBody>
        </p:sp>
      </p:grpSp>
      <p:cxnSp>
        <p:nvCxnSpPr>
          <p:cNvPr id="291" name="Curved Connector 290"/>
          <p:cNvCxnSpPr/>
          <p:nvPr/>
        </p:nvCxnSpPr>
        <p:spPr>
          <a:xfrm flipV="1">
            <a:off x="2187370" y="3754249"/>
            <a:ext cx="3022803" cy="1192920"/>
          </a:xfrm>
          <a:prstGeom prst="curvedConnector3">
            <a:avLst>
              <a:gd name="adj1" fmla="val 100777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Parallelogram 292"/>
          <p:cNvSpPr/>
          <p:nvPr/>
        </p:nvSpPr>
        <p:spPr>
          <a:xfrm rot="19834956">
            <a:off x="2577159" y="4531168"/>
            <a:ext cx="174246" cy="11860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97" name="Straight Connector 4096"/>
          <p:cNvCxnSpPr>
            <a:stCxn id="293" idx="2"/>
            <a:endCxn id="293" idx="1"/>
          </p:cNvCxnSpPr>
          <p:nvPr/>
        </p:nvCxnSpPr>
        <p:spPr>
          <a:xfrm flipH="1" flipV="1">
            <a:off x="2648069" y="4531532"/>
            <a:ext cx="45720" cy="234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V="1">
            <a:off x="2575672" y="4531532"/>
            <a:ext cx="72397" cy="359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293" idx="5"/>
          </p:cNvCxnSpPr>
          <p:nvPr/>
        </p:nvCxnSpPr>
        <p:spPr>
          <a:xfrm flipH="1" flipV="1">
            <a:off x="2575576" y="4561594"/>
            <a:ext cx="25730" cy="6438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93" idx="3"/>
            <a:endCxn id="293" idx="5"/>
          </p:cNvCxnSpPr>
          <p:nvPr/>
        </p:nvCxnSpPr>
        <p:spPr>
          <a:xfrm flipH="1" flipV="1">
            <a:off x="2601306" y="4625978"/>
            <a:ext cx="27432" cy="182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0" name="Curved Connector 309"/>
          <p:cNvCxnSpPr>
            <a:stCxn id="311" idx="1"/>
          </p:cNvCxnSpPr>
          <p:nvPr/>
        </p:nvCxnSpPr>
        <p:spPr>
          <a:xfrm>
            <a:off x="9598304" y="4652060"/>
            <a:ext cx="674367" cy="1675677"/>
          </a:xfrm>
          <a:prstGeom prst="curvedConnector2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1" name="Left Brace 310"/>
          <p:cNvSpPr/>
          <p:nvPr/>
        </p:nvSpPr>
        <p:spPr>
          <a:xfrm flipH="1">
            <a:off x="9552585" y="4491406"/>
            <a:ext cx="45719" cy="32130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4" name="Curved Connector 313"/>
          <p:cNvCxnSpPr/>
          <p:nvPr/>
        </p:nvCxnSpPr>
        <p:spPr>
          <a:xfrm rot="16200000" flipV="1">
            <a:off x="10673065" y="3106921"/>
            <a:ext cx="964063" cy="927484"/>
          </a:xfrm>
          <a:prstGeom prst="curvedConnector3">
            <a:avLst>
              <a:gd name="adj1" fmla="val 100059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Curved Connector 317"/>
          <p:cNvCxnSpPr/>
          <p:nvPr/>
        </p:nvCxnSpPr>
        <p:spPr>
          <a:xfrm rot="5400000" flipH="1" flipV="1">
            <a:off x="9928718" y="4637609"/>
            <a:ext cx="2275039" cy="1105219"/>
          </a:xfrm>
          <a:prstGeom prst="curvedConnector3">
            <a:avLst>
              <a:gd name="adj1" fmla="val 73269"/>
            </a:avLst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Curved Connector 323"/>
          <p:cNvCxnSpPr/>
          <p:nvPr/>
        </p:nvCxnSpPr>
        <p:spPr>
          <a:xfrm rot="5400000" flipH="1" flipV="1">
            <a:off x="7870417" y="3533662"/>
            <a:ext cx="1068521" cy="215901"/>
          </a:xfrm>
          <a:prstGeom prst="curvedConnector3">
            <a:avLst>
              <a:gd name="adj1" fmla="val 98731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Curved Connector 328"/>
          <p:cNvCxnSpPr/>
          <p:nvPr/>
        </p:nvCxnSpPr>
        <p:spPr>
          <a:xfrm rot="16200000" flipV="1">
            <a:off x="8163394" y="4309209"/>
            <a:ext cx="1186293" cy="919620"/>
          </a:xfrm>
          <a:prstGeom prst="curvedConnector3">
            <a:avLst>
              <a:gd name="adj1" fmla="val -13896"/>
            </a:avLst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Curved Connector 375"/>
          <p:cNvCxnSpPr/>
          <p:nvPr/>
        </p:nvCxnSpPr>
        <p:spPr>
          <a:xfrm flipV="1">
            <a:off x="2252591" y="2960739"/>
            <a:ext cx="3741036" cy="2317304"/>
          </a:xfrm>
          <a:prstGeom prst="curvedConnector3">
            <a:avLst>
              <a:gd name="adj1" fmla="val 100536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Curved Connector 388"/>
          <p:cNvCxnSpPr/>
          <p:nvPr/>
        </p:nvCxnSpPr>
        <p:spPr>
          <a:xfrm flipV="1">
            <a:off x="6789501" y="355601"/>
            <a:ext cx="884849" cy="493822"/>
          </a:xfrm>
          <a:prstGeom prst="curvedConnector3">
            <a:avLst>
              <a:gd name="adj1" fmla="val 101670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arrow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urved Connector 125"/>
          <p:cNvCxnSpPr/>
          <p:nvPr/>
        </p:nvCxnSpPr>
        <p:spPr>
          <a:xfrm rot="16200000" flipV="1">
            <a:off x="3433097" y="2114081"/>
            <a:ext cx="2951130" cy="651909"/>
          </a:xfrm>
          <a:prstGeom prst="curvedConnector3">
            <a:avLst>
              <a:gd name="adj1" fmla="val 28052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/>
          <p:cNvCxnSpPr/>
          <p:nvPr/>
        </p:nvCxnSpPr>
        <p:spPr>
          <a:xfrm rot="10800000" flipV="1">
            <a:off x="4582706" y="833823"/>
            <a:ext cx="2264544" cy="178452"/>
          </a:xfrm>
          <a:prstGeom prst="curvedConnector3">
            <a:avLst>
              <a:gd name="adj1" fmla="val 99353"/>
            </a:avLst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384048" y="969264"/>
            <a:ext cx="482612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/>
              <a:t>i</a:t>
            </a:r>
            <a:r>
              <a:rPr lang="en-US" sz="1400" dirty="0" smtClean="0"/>
              <a:t>f navegación</a:t>
            </a:r>
          </a:p>
          <a:p>
            <a:pPr lvl="0">
              <a:lnSpc>
                <a:spcPct val="200000"/>
              </a:lnSpc>
            </a:pPr>
            <a:r>
              <a:rPr lang="en-US" sz="1400" dirty="0" smtClean="0"/>
              <a:t>     </a:t>
            </a:r>
            <a:r>
              <a:rPr lang="es-ES" sz="1100" dirty="0" smtClean="0"/>
              <a:t>if Paro and recibirCoordObj</a:t>
            </a:r>
            <a:endParaRPr lang="en-US" sz="1100" dirty="0" smtClean="0"/>
          </a:p>
          <a:p>
            <a:pPr lvl="0">
              <a:lnSpc>
                <a:spcPct val="200000"/>
              </a:lnSpc>
            </a:pPr>
            <a:r>
              <a:rPr lang="en-US" sz="1100" dirty="0" smtClean="0"/>
              <a:t>           subMQTT(coordObj)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crearTrayectoria()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crearPoliEc</a:t>
            </a:r>
            <a:r>
              <a:rPr lang="en-US" sz="1100" dirty="0"/>
              <a:t> </a:t>
            </a:r>
            <a:r>
              <a:rPr lang="en-US" sz="1100" dirty="0" smtClean="0"/>
              <a:t>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crearPuntosIntermedios()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construirTrayectoria()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     if no intersecci</a:t>
            </a:r>
            <a:r>
              <a:rPr lang="es-ES" sz="1100" dirty="0" smtClean="0"/>
              <a:t>ón de Act ó Obj con contorno</a:t>
            </a:r>
          </a:p>
          <a:p>
            <a:pPr lvl="0"/>
            <a:r>
              <a:rPr lang="es-ES" sz="1100" dirty="0" smtClean="0"/>
              <a:t>                          puntoMásCercano</a:t>
            </a:r>
            <a:r>
              <a:rPr lang="en-US" sz="1100" dirty="0" smtClean="0"/>
              <a:t>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     hallar todas las trayectorias posibles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         elegir menor distancia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pubMQTT(trayectoria)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      </a:t>
            </a:r>
            <a:r>
              <a:rPr lang="en-US" sz="1100" dirty="0" err="1" smtClean="0"/>
              <a:t>recibirCoordObj</a:t>
            </a:r>
            <a:r>
              <a:rPr lang="en-US" sz="1100" dirty="0" smtClean="0"/>
              <a:t> = False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1321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FF4343"/>
              </a:gs>
              <a:gs pos="2000">
                <a:srgbClr val="F27474"/>
              </a:gs>
              <a:gs pos="8000">
                <a:srgbClr val="E5A5A5"/>
              </a:gs>
            </a:gsLst>
            <a:lin ang="5400000" scaled="1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06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00" y="24653"/>
            <a:ext cx="596900" cy="4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56277" y="85743"/>
            <a:ext cx="497292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s-ES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ROBOT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(detalle de 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 navegación autónoma de </a:t>
            </a:r>
            <a:r>
              <a:rPr lang="es-ES" sz="1100" dirty="0" err="1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Arduino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s-ES" sz="1100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A)</a:t>
            </a:r>
            <a:r>
              <a:rPr lang="es-ES" dirty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277" y="516143"/>
            <a:ext cx="12049207" cy="6267429"/>
          </a:xfrm>
          <a:prstGeom prst="rect">
            <a:avLst/>
          </a:prstGeom>
          <a:solidFill>
            <a:srgbClr val="F1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65100" y="1400934"/>
            <a:ext cx="11798300" cy="5299067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72613" y="1403987"/>
            <a:ext cx="6921123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Arduino A</a:t>
            </a:r>
            <a:r>
              <a:rPr lang="es-ES" sz="1100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      Convierte la dirección y distancia en instrucciones para los motores</a:t>
            </a:r>
            <a:r>
              <a:rPr lang="es-ES" dirty="0" smtClean="0">
                <a:solidFill>
                  <a:prstClr val="black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9477428" y="1158434"/>
            <a:ext cx="760432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direcció</a:t>
            </a:r>
            <a:r>
              <a:rPr lang="es-ES" sz="1050" dirty="0" smtClean="0">
                <a:solidFill>
                  <a:schemeClr val="tx1"/>
                </a:solidFill>
              </a:rPr>
              <a:t>n, distancia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210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702" y="1433600"/>
            <a:ext cx="428162" cy="2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/>
          <p:cNvSpPr/>
          <p:nvPr/>
        </p:nvSpPr>
        <p:spPr>
          <a:xfrm>
            <a:off x="386817" y="1748434"/>
            <a:ext cx="11537387" cy="4920592"/>
          </a:xfrm>
          <a:prstGeom prst="rect">
            <a:avLst/>
          </a:prstGeom>
          <a:solidFill>
            <a:srgbClr val="FAECE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384048" y="1567859"/>
            <a:ext cx="4826125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1400" dirty="0"/>
              <a:t>i</a:t>
            </a:r>
            <a:r>
              <a:rPr lang="en-US" sz="1400" dirty="0" smtClean="0"/>
              <a:t>f navegación</a:t>
            </a:r>
          </a:p>
          <a:p>
            <a:pPr lvl="0">
              <a:lnSpc>
                <a:spcPct val="200000"/>
              </a:lnSpc>
            </a:pPr>
            <a:r>
              <a:rPr lang="en-US" sz="1400" dirty="0" smtClean="0"/>
              <a:t>     </a:t>
            </a:r>
            <a:r>
              <a:rPr lang="es-ES" sz="1100" dirty="0" smtClean="0"/>
              <a:t>if comando == RECIBIR_DIRECCION_DISTANCIA</a:t>
            </a:r>
          </a:p>
          <a:p>
            <a:pPr lvl="0"/>
            <a:r>
              <a:rPr lang="es-ES" sz="1100" dirty="0" smtClean="0"/>
              <a:t>           </a:t>
            </a:r>
            <a:r>
              <a:rPr lang="es-ES" sz="1100" dirty="0" err="1" smtClean="0"/>
              <a:t>direccionObj</a:t>
            </a:r>
            <a:r>
              <a:rPr lang="es-ES" sz="1100" dirty="0" smtClean="0"/>
              <a:t> = dirección</a:t>
            </a:r>
          </a:p>
          <a:p>
            <a:pPr lvl="0"/>
            <a:r>
              <a:rPr lang="es-ES" sz="1100" dirty="0"/>
              <a:t> </a:t>
            </a:r>
            <a:r>
              <a:rPr lang="es-ES" sz="1100" dirty="0" smtClean="0"/>
              <a:t>          </a:t>
            </a:r>
            <a:r>
              <a:rPr lang="es-ES" sz="1100" dirty="0" err="1" smtClean="0"/>
              <a:t>distanciaObj</a:t>
            </a:r>
            <a:r>
              <a:rPr lang="es-ES" sz="1100" dirty="0" smtClean="0"/>
              <a:t> = distancia</a:t>
            </a:r>
          </a:p>
          <a:p>
            <a:pPr lvl="0"/>
            <a:r>
              <a:rPr lang="es-ES" sz="1100" dirty="0"/>
              <a:t> </a:t>
            </a:r>
            <a:r>
              <a:rPr lang="es-ES" sz="1100" dirty="0" smtClean="0"/>
              <a:t>          llegada = 0</a:t>
            </a:r>
            <a:endParaRPr lang="en-US" sz="1100" dirty="0" smtClean="0"/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</a:t>
            </a:r>
            <a:r>
              <a:rPr lang="en-US" sz="1100" dirty="0" err="1" smtClean="0"/>
              <a:t>leerSonars</a:t>
            </a:r>
            <a:r>
              <a:rPr lang="en-US" sz="1100" dirty="0" smtClean="0"/>
              <a:t>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</a:t>
            </a:r>
            <a:r>
              <a:rPr lang="en-US" sz="1100" dirty="0" err="1" smtClean="0"/>
              <a:t>leerMagnetometro</a:t>
            </a:r>
            <a:r>
              <a:rPr lang="en-US" sz="1100" dirty="0" smtClean="0"/>
              <a:t>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</a:t>
            </a:r>
            <a:r>
              <a:rPr lang="en-US" sz="1100" dirty="0" err="1" smtClean="0"/>
              <a:t>calcularGiro</a:t>
            </a:r>
            <a:r>
              <a:rPr lang="en-US" sz="1100" dirty="0" smtClean="0"/>
              <a:t>()</a:t>
            </a:r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</a:t>
            </a:r>
            <a:r>
              <a:rPr lang="en-US" sz="1100" dirty="0" err="1" smtClean="0"/>
              <a:t>calcularDistanciaAct</a:t>
            </a:r>
            <a:r>
              <a:rPr lang="en-US" sz="1100" dirty="0" smtClean="0"/>
              <a:t>()     </a:t>
            </a:r>
          </a:p>
          <a:p>
            <a:pPr lvl="0">
              <a:lnSpc>
                <a:spcPct val="200000"/>
              </a:lnSpc>
            </a:pPr>
            <a:r>
              <a:rPr lang="en-US" sz="1100" b="1" dirty="0" smtClean="0"/>
              <a:t>      if </a:t>
            </a:r>
            <a:r>
              <a:rPr lang="en-US" sz="1100" b="1" dirty="0" err="1" smtClean="0"/>
              <a:t>dentro</a:t>
            </a:r>
            <a:r>
              <a:rPr lang="en-US" sz="1100" b="1" dirty="0" smtClean="0"/>
              <a:t> de </a:t>
            </a:r>
            <a:r>
              <a:rPr lang="en-US" sz="1100" b="1" dirty="0" err="1" smtClean="0"/>
              <a:t>tolerancia</a:t>
            </a:r>
            <a:r>
              <a:rPr lang="en-US" sz="1100" b="1" dirty="0" smtClean="0"/>
              <a:t> o </a:t>
            </a:r>
            <a:r>
              <a:rPr lang="en-US" sz="1100" b="1" dirty="0" err="1" smtClean="0"/>
              <a:t>desplazado</a:t>
            </a:r>
            <a:r>
              <a:rPr lang="en-US" sz="1100" b="1" dirty="0" smtClean="0"/>
              <a:t> x metros</a:t>
            </a:r>
            <a:endParaRPr lang="en-US" sz="1100" b="1" dirty="0" smtClean="0"/>
          </a:p>
          <a:p>
            <a:pPr lvl="0"/>
            <a:r>
              <a:rPr lang="en-US" sz="1100" b="1" dirty="0" smtClean="0"/>
              <a:t>           </a:t>
            </a:r>
            <a:r>
              <a:rPr lang="en-US" sz="1100" b="1" dirty="0" err="1" smtClean="0"/>
              <a:t>llegada</a:t>
            </a:r>
            <a:r>
              <a:rPr lang="en-US" sz="1100" b="1" dirty="0" smtClean="0"/>
              <a:t> = 1</a:t>
            </a:r>
          </a:p>
          <a:p>
            <a:pPr lvl="0"/>
            <a:r>
              <a:rPr lang="en-US" sz="1100" b="1" dirty="0" smtClean="0"/>
              <a:t>           </a:t>
            </a:r>
            <a:r>
              <a:rPr lang="en-US" sz="1100" b="1" dirty="0" err="1" smtClean="0"/>
              <a:t>parar</a:t>
            </a:r>
            <a:r>
              <a:rPr lang="en-US" sz="1100" b="1" dirty="0" smtClean="0"/>
              <a:t>() </a:t>
            </a:r>
            <a:r>
              <a:rPr lang="en-US" sz="1100" dirty="0" smtClean="0"/>
              <a:t>(</a:t>
            </a:r>
            <a:r>
              <a:rPr lang="en-US" sz="1100" dirty="0" err="1" smtClean="0"/>
              <a:t>en</a:t>
            </a:r>
            <a:r>
              <a:rPr lang="en-US" sz="1100" dirty="0" smtClean="0"/>
              <a:t> </a:t>
            </a:r>
            <a:r>
              <a:rPr lang="en-US" sz="1100" dirty="0" err="1" smtClean="0"/>
              <a:t>caso</a:t>
            </a:r>
            <a:r>
              <a:rPr lang="en-US" sz="1100" dirty="0" smtClean="0"/>
              <a:t> de </a:t>
            </a:r>
            <a:r>
              <a:rPr lang="en-US" sz="1100" dirty="0" err="1" smtClean="0"/>
              <a:t>llegar</a:t>
            </a:r>
            <a:r>
              <a:rPr lang="en-US" sz="1100" dirty="0" smtClean="0"/>
              <a:t> de </a:t>
            </a:r>
            <a:r>
              <a:rPr lang="en-US" sz="1100" dirty="0" err="1" smtClean="0"/>
              <a:t>verdad</a:t>
            </a:r>
            <a:r>
              <a:rPr lang="en-US" sz="1100" dirty="0" smtClean="0"/>
              <a:t>)</a:t>
            </a:r>
            <a:endParaRPr lang="en-US" sz="1100" dirty="0" smtClean="0"/>
          </a:p>
          <a:p>
            <a:pPr lvl="0">
              <a:lnSpc>
                <a:spcPct val="200000"/>
              </a:lnSpc>
            </a:pPr>
            <a:r>
              <a:rPr lang="en-US" sz="1100" dirty="0"/>
              <a:t> </a:t>
            </a:r>
            <a:r>
              <a:rPr lang="en-US" sz="1100" dirty="0" smtClean="0"/>
              <a:t>     else if </a:t>
            </a:r>
            <a:r>
              <a:rPr lang="en-US" sz="1100" dirty="0" err="1" smtClean="0"/>
              <a:t>fuera</a:t>
            </a:r>
            <a:r>
              <a:rPr lang="en-US" sz="1100" dirty="0" smtClean="0"/>
              <a:t> de </a:t>
            </a:r>
            <a:r>
              <a:rPr lang="en-US" sz="1100" dirty="0" err="1" smtClean="0"/>
              <a:t>tolerancia</a:t>
            </a:r>
            <a:endParaRPr lang="en-US" sz="1100" dirty="0" smtClean="0"/>
          </a:p>
          <a:p>
            <a:pPr lvl="0"/>
            <a:r>
              <a:rPr lang="es-ES" sz="1100" dirty="0"/>
              <a:t> </a:t>
            </a:r>
            <a:r>
              <a:rPr lang="es-ES" sz="1100" dirty="0" smtClean="0"/>
              <a:t>          </a:t>
            </a:r>
            <a:r>
              <a:rPr lang="es-ES" sz="1100" dirty="0" err="1" smtClean="0"/>
              <a:t>navegacionAutomatica</a:t>
            </a:r>
            <a:r>
              <a:rPr lang="es-ES" sz="1100" dirty="0" smtClean="0"/>
              <a:t>()</a:t>
            </a:r>
          </a:p>
          <a:p>
            <a:pPr lvl="0"/>
            <a:endParaRPr lang="es-ES" sz="1100" dirty="0" smtClean="0"/>
          </a:p>
          <a:p>
            <a:pPr lvl="0"/>
            <a:r>
              <a:rPr lang="es-ES" sz="1100" dirty="0"/>
              <a:t> </a:t>
            </a:r>
            <a:r>
              <a:rPr lang="es-ES" sz="1100" dirty="0" smtClean="0"/>
              <a:t>               </a:t>
            </a:r>
            <a:r>
              <a:rPr lang="es-ES" sz="1100" dirty="0" err="1" smtClean="0"/>
              <a:t>if</a:t>
            </a:r>
            <a:r>
              <a:rPr lang="es-ES" sz="1100" dirty="0" smtClean="0"/>
              <a:t> suficiente  margen en frente y a los lados</a:t>
            </a:r>
          </a:p>
          <a:p>
            <a:pPr lvl="0"/>
            <a:endParaRPr lang="es-ES" sz="1100" dirty="0" smtClean="0"/>
          </a:p>
          <a:p>
            <a:pPr lvl="0"/>
            <a:r>
              <a:rPr lang="es-ES" sz="1100" dirty="0"/>
              <a:t> </a:t>
            </a:r>
            <a:r>
              <a:rPr lang="es-ES" sz="1100" dirty="0" smtClean="0"/>
              <a:t>                    </a:t>
            </a:r>
            <a:r>
              <a:rPr lang="es-ES" sz="1100" dirty="0" err="1" smtClean="0"/>
              <a:t>if</a:t>
            </a:r>
            <a:r>
              <a:rPr lang="es-ES" sz="1100" dirty="0" smtClean="0"/>
              <a:t> no entre filas</a:t>
            </a:r>
          </a:p>
          <a:p>
            <a:pPr lvl="0"/>
            <a:endParaRPr lang="es-ES" sz="1100" dirty="0"/>
          </a:p>
          <a:p>
            <a:pPr lvl="0"/>
            <a:r>
              <a:rPr lang="es-ES" sz="1100" dirty="0" smtClean="0"/>
              <a:t>                     </a:t>
            </a:r>
            <a:r>
              <a:rPr lang="es-ES" sz="1100" dirty="0" err="1" smtClean="0"/>
              <a:t>else</a:t>
            </a:r>
            <a:r>
              <a:rPr lang="es-ES" sz="1100" dirty="0" smtClean="0"/>
              <a:t> </a:t>
            </a:r>
            <a:r>
              <a:rPr lang="es-ES" sz="1100" dirty="0" err="1" smtClean="0"/>
              <a:t>if</a:t>
            </a:r>
            <a:r>
              <a:rPr lang="es-ES" sz="1100" dirty="0" smtClean="0"/>
              <a:t> entre filas</a:t>
            </a:r>
          </a:p>
          <a:p>
            <a:pPr lvl="0"/>
            <a:r>
              <a:rPr lang="es-ES" sz="1100" dirty="0" smtClean="0"/>
              <a:t>	</a:t>
            </a:r>
            <a:r>
              <a:rPr lang="es-ES" sz="1100" dirty="0" err="1" smtClean="0"/>
              <a:t>centrarRobot</a:t>
            </a:r>
            <a:r>
              <a:rPr lang="en-US" sz="1100" dirty="0" smtClean="0"/>
              <a:t>()</a:t>
            </a:r>
            <a:endParaRPr lang="es-ES" sz="1100" dirty="0"/>
          </a:p>
        </p:txBody>
      </p:sp>
      <p:sp>
        <p:nvSpPr>
          <p:cNvPr id="120" name="Rectangle 119"/>
          <p:cNvSpPr/>
          <p:nvPr/>
        </p:nvSpPr>
        <p:spPr>
          <a:xfrm>
            <a:off x="165099" y="582168"/>
            <a:ext cx="11798300" cy="468149"/>
          </a:xfrm>
          <a:prstGeom prst="rect">
            <a:avLst/>
          </a:prstGeom>
          <a:solidFill>
            <a:srgbClr val="F5DBDB"/>
          </a:solidFill>
          <a:ln>
            <a:solidFill>
              <a:srgbClr val="FAECE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5100" y="569355"/>
            <a:ext cx="545085" cy="43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>
                <a:solidFill>
                  <a:schemeClr val="tx1"/>
                </a:solidFill>
              </a:rPr>
              <a:t>Pi 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3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100" y="667475"/>
            <a:ext cx="247087" cy="3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4" name="Curved Connector 123"/>
          <p:cNvCxnSpPr/>
          <p:nvPr/>
        </p:nvCxnSpPr>
        <p:spPr>
          <a:xfrm rot="10800000" flipV="1">
            <a:off x="2273108" y="686968"/>
            <a:ext cx="7859437" cy="1941931"/>
          </a:xfrm>
          <a:prstGeom prst="curvedConnector3">
            <a:avLst>
              <a:gd name="adj1" fmla="val -254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286302" y="686968"/>
            <a:ext cx="134326" cy="938361"/>
            <a:chOff x="5359340" y="-4241640"/>
            <a:chExt cx="1016000" cy="7567898"/>
          </a:xfrm>
        </p:grpSpPr>
        <p:pic>
          <p:nvPicPr>
            <p:cNvPr id="127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4" name="Curved Connector 133"/>
          <p:cNvCxnSpPr/>
          <p:nvPr/>
        </p:nvCxnSpPr>
        <p:spPr>
          <a:xfrm flipV="1">
            <a:off x="1478838" y="690435"/>
            <a:ext cx="9068278" cy="2198021"/>
          </a:xfrm>
          <a:prstGeom prst="curvedConnector3">
            <a:avLst>
              <a:gd name="adj1" fmla="val 99997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2117142" y="836636"/>
            <a:ext cx="7835392" cy="510899"/>
            <a:chOff x="3749005" y="4196649"/>
            <a:chExt cx="7835392" cy="51089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261011" y="4467316"/>
              <a:ext cx="7323386" cy="0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44113" y="4418897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6362512" y="4419215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003918" y="4418897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668795" y="4418897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9953230" y="4418897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0977175" y="4418897"/>
              <a:ext cx="0" cy="91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9480192" y="4207007"/>
              <a:ext cx="957687" cy="1535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OBSTÁCULO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515794" y="4196649"/>
              <a:ext cx="921360" cy="1987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OBJETIVO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4280517" y="4471761"/>
              <a:ext cx="5669280" cy="0"/>
            </a:xfrm>
            <a:prstGeom prst="lin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3749005" y="4281869"/>
              <a:ext cx="2003633" cy="1791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libreMuyLejos</a:t>
              </a:r>
              <a:r>
                <a:rPr lang="en-US" sz="900" dirty="0" smtClean="0">
                  <a:solidFill>
                    <a:schemeClr val="tx1"/>
                  </a:solidFill>
                </a:rPr>
                <a:t>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409053" y="4269854"/>
              <a:ext cx="1176965" cy="177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evitarObstaculoLejos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03157" y="4279453"/>
              <a:ext cx="1115987" cy="163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libreLejos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752112" y="4267143"/>
              <a:ext cx="1196201" cy="183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evitarObstaculoCerca</a:t>
              </a:r>
              <a:r>
                <a:rPr lang="en-US" sz="900" dirty="0" smtClean="0">
                  <a:solidFill>
                    <a:schemeClr val="tx1"/>
                  </a:solidFill>
                </a:rPr>
                <a:t>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962236" y="4267143"/>
              <a:ext cx="686635" cy="1913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parada</a:t>
              </a:r>
              <a:r>
                <a:rPr lang="en-US" sz="900" dirty="0" smtClean="0">
                  <a:solidFill>
                    <a:schemeClr val="tx1"/>
                  </a:solidFill>
                </a:rPr>
                <a:t>()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700785" y="4522089"/>
              <a:ext cx="621015" cy="177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PARADA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066187" y="4522089"/>
              <a:ext cx="1154341" cy="1854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OBSTACULO_CERCA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825330" y="4522089"/>
              <a:ext cx="1154341" cy="1854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OBSTACULO_LEJOS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331277" y="4522090"/>
              <a:ext cx="1387302" cy="171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OBSTACULO_MUY_LEJOS 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https://social.technet.microsoft.com/wiki/cfs-filesystemfile.ashx/__key/communityserver-wikis-components-files/00-00-00-00-05/4087.Ultrasoni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588749" y="3043791"/>
            <a:ext cx="393402" cy="25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1.bp.blogspot.com/-0na65G4PvBE/U_-xq3GZQqI/AAAAAAAAHG0/OvClI5MoUWE/s1600/compass_rose_by_draconicparagon-d6rjgq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75" y="3377864"/>
            <a:ext cx="344568" cy="3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Curved Connector 152"/>
          <p:cNvCxnSpPr/>
          <p:nvPr/>
        </p:nvCxnSpPr>
        <p:spPr>
          <a:xfrm flipV="1">
            <a:off x="1457094" y="2849318"/>
            <a:ext cx="2606528" cy="1887782"/>
          </a:xfrm>
          <a:prstGeom prst="curvedConnector3">
            <a:avLst>
              <a:gd name="adj1" fmla="val 78747"/>
            </a:avLst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10445096" y="1125545"/>
            <a:ext cx="1167433" cy="201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llegada</a:t>
            </a:r>
            <a:r>
              <a:rPr lang="en-US" sz="1050" dirty="0" smtClean="0">
                <a:solidFill>
                  <a:schemeClr val="tx1"/>
                </a:solidFill>
              </a:rPr>
              <a:t> = 0 </a:t>
            </a:r>
            <a:r>
              <a:rPr lang="es-ES" sz="1050" dirty="0" err="1" smtClean="0">
                <a:solidFill>
                  <a:schemeClr val="tx1"/>
                </a:solidFill>
              </a:rPr>
              <a:t>ó</a:t>
            </a:r>
            <a:r>
              <a:rPr lang="es-ES" sz="1050" dirty="0" smtClean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319807"/>
              </p:ext>
            </p:extLst>
          </p:nvPr>
        </p:nvGraphicFramePr>
        <p:xfrm>
          <a:off x="4651883" y="3303986"/>
          <a:ext cx="6221413" cy="1874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47864">
                  <a:extLst>
                    <a:ext uri="{9D8B030D-6E8A-4147-A177-3AD203B41FA5}">
                      <a16:colId xmlns:a16="http://schemas.microsoft.com/office/drawing/2014/main" val="2054197744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0061016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854893454"/>
                    </a:ext>
                  </a:extLst>
                </a:gridCol>
                <a:gridCol w="1324293">
                  <a:extLst>
                    <a:ext uri="{9D8B030D-6E8A-4147-A177-3AD203B41FA5}">
                      <a16:colId xmlns:a16="http://schemas.microsoft.com/office/drawing/2014/main" val="4156477405"/>
                    </a:ext>
                  </a:extLst>
                </a:gridCol>
                <a:gridCol w="1374638">
                  <a:extLst>
                    <a:ext uri="{9D8B030D-6E8A-4147-A177-3AD203B41FA5}">
                      <a16:colId xmlns:a16="http://schemas.microsoft.com/office/drawing/2014/main" val="3268858918"/>
                    </a:ext>
                  </a:extLst>
                </a:gridCol>
                <a:gridCol w="1407949">
                  <a:extLst>
                    <a:ext uri="{9D8B030D-6E8A-4147-A177-3AD203B41FA5}">
                      <a16:colId xmlns:a16="http://schemas.microsoft.com/office/drawing/2014/main" val="42565573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Variable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libreMuyLejos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libreLejos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evitarObstaculoLejos</a:t>
                      </a:r>
                      <a:endParaRPr lang="en-US" sz="9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evitarObstaculoCerca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14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err="1" smtClean="0"/>
                        <a:t>desp</a:t>
                      </a:r>
                      <a:endParaRPr lang="en-US" sz="9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DESP</a:t>
                      </a:r>
                      <a:r>
                        <a:rPr lang="en-US" sz="900" dirty="0" smtClean="0"/>
                        <a:t>_ADELANTE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smtClean="0"/>
                        <a:t>DESP</a:t>
                      </a:r>
                      <a:r>
                        <a:rPr lang="en-US" sz="900" dirty="0" smtClean="0"/>
                        <a:t>_ADELANTE</a:t>
                      </a:r>
                      <a:endParaRPr lang="en-US" sz="9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aseline="0" dirty="0" err="1" smtClean="0"/>
                        <a:t>parar</a:t>
                      </a:r>
                      <a:r>
                        <a:rPr lang="en-US" sz="900" baseline="0" dirty="0" smtClean="0"/>
                        <a:t>()</a:t>
                      </a:r>
                    </a:p>
                    <a:p>
                      <a:pPr algn="l"/>
                      <a:endParaRPr lang="en-US" sz="900" dirty="0" smtClean="0"/>
                    </a:p>
                    <a:p>
                      <a:pPr algn="l"/>
                      <a:r>
                        <a:rPr lang="en-US" sz="900" dirty="0" smtClean="0"/>
                        <a:t>if </a:t>
                      </a:r>
                      <a:r>
                        <a:rPr lang="en-US" sz="900" dirty="0" err="1" smtClean="0"/>
                        <a:t>espacio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detr</a:t>
                      </a:r>
                      <a:r>
                        <a:rPr lang="es-ES" sz="900" dirty="0" err="1" smtClean="0"/>
                        <a:t>ás</a:t>
                      </a:r>
                      <a:endParaRPr lang="en-US" sz="900" baseline="0" dirty="0" smtClean="0"/>
                    </a:p>
                    <a:p>
                      <a:pPr algn="l"/>
                      <a:r>
                        <a:rPr lang="en-US" sz="900" baseline="0" dirty="0" smtClean="0"/>
                        <a:t>     ATRAS     </a:t>
                      </a:r>
                      <a:endParaRPr lang="en-US" sz="900" b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570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velocidad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if </a:t>
                      </a:r>
                      <a:r>
                        <a:rPr lang="en-US" sz="900" dirty="0" err="1" smtClean="0"/>
                        <a:t>objetivo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lejos</a:t>
                      </a:r>
                      <a:endParaRPr lang="en-US" sz="900" baseline="0" dirty="0" smtClean="0"/>
                    </a:p>
                    <a:p>
                      <a:pPr algn="l"/>
                      <a:r>
                        <a:rPr lang="en-US" sz="900" baseline="0" dirty="0" smtClean="0"/>
                        <a:t>     V_RAPIDA</a:t>
                      </a:r>
                    </a:p>
                    <a:p>
                      <a:pPr algn="l"/>
                      <a:r>
                        <a:rPr lang="en-US" sz="900" baseline="0" dirty="0" smtClean="0"/>
                        <a:t>else if </a:t>
                      </a:r>
                      <a:r>
                        <a:rPr lang="en-US" sz="900" baseline="0" dirty="0" err="1" smtClean="0"/>
                        <a:t>objetivo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cerca</a:t>
                      </a:r>
                      <a:endParaRPr lang="en-US" sz="900" baseline="0" dirty="0" smtClean="0"/>
                    </a:p>
                    <a:p>
                      <a:pPr algn="l"/>
                      <a:r>
                        <a:rPr lang="en-US" sz="900" baseline="0" dirty="0" smtClean="0"/>
                        <a:t>     V_LENTA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/>
                        <a:t>if </a:t>
                      </a:r>
                      <a:r>
                        <a:rPr lang="en-US" sz="900" dirty="0" err="1" smtClean="0"/>
                        <a:t>objetivo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lejos</a:t>
                      </a:r>
                      <a:endParaRPr lang="en-US" sz="900" baseline="0" dirty="0" smtClean="0"/>
                    </a:p>
                    <a:p>
                      <a:pPr algn="l"/>
                      <a:r>
                        <a:rPr lang="en-US" sz="900" baseline="0" dirty="0" smtClean="0"/>
                        <a:t>     V_NORMAL</a:t>
                      </a:r>
                    </a:p>
                    <a:p>
                      <a:pPr algn="l"/>
                      <a:r>
                        <a:rPr lang="en-US" sz="900" baseline="0" dirty="0" smtClean="0"/>
                        <a:t>else if </a:t>
                      </a:r>
                      <a:r>
                        <a:rPr lang="en-US" sz="900" baseline="0" dirty="0" err="1" smtClean="0"/>
                        <a:t>objetivo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cerca</a:t>
                      </a:r>
                      <a:endParaRPr lang="en-US" sz="900" baseline="0" dirty="0" smtClean="0"/>
                    </a:p>
                    <a:p>
                      <a:pPr algn="l"/>
                      <a:r>
                        <a:rPr lang="en-US" sz="900" baseline="0" dirty="0" smtClean="0"/>
                        <a:t>     V_LENTA</a:t>
                      </a:r>
                      <a:endParaRPr lang="en-US" sz="900" b="0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V_LENTA</a:t>
                      </a:r>
                      <a:endParaRPr lang="en-US" sz="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V_LENTA</a:t>
                      </a:r>
                    </a:p>
                    <a:p>
                      <a:pPr algn="ctr"/>
                      <a:r>
                        <a:rPr lang="en-US" sz="900" dirty="0" smtClean="0"/>
                        <a:t>(s</a:t>
                      </a:r>
                      <a:r>
                        <a:rPr lang="es-ES" sz="900" dirty="0" err="1" smtClean="0"/>
                        <a:t>ólo</a:t>
                      </a:r>
                      <a:r>
                        <a:rPr lang="es-ES" sz="900" baseline="0" dirty="0" smtClean="0"/>
                        <a:t> en caso de tener espacio detrás</a:t>
                      </a:r>
                      <a:r>
                        <a:rPr lang="en-US" sz="900" baseline="0" dirty="0" smtClean="0"/>
                        <a:t>)</a:t>
                      </a:r>
                      <a:endParaRPr lang="en-US" sz="9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89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giro</a:t>
                      </a:r>
                      <a:endParaRPr lang="en-US" sz="9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seg</a:t>
                      </a:r>
                      <a:r>
                        <a:rPr lang="es-ES" sz="900" dirty="0" err="1" smtClean="0"/>
                        <a:t>ún</a:t>
                      </a:r>
                      <a:r>
                        <a:rPr lang="es-ES" sz="900" baseline="0" dirty="0" smtClean="0"/>
                        <a:t> </a:t>
                      </a:r>
                      <a:r>
                        <a:rPr lang="es-ES" sz="900" baseline="0" dirty="0" err="1" smtClean="0"/>
                        <a:t>direccionObj</a:t>
                      </a:r>
                      <a:r>
                        <a:rPr lang="es-ES" sz="900" baseline="0" dirty="0" smtClean="0"/>
                        <a:t> - </a:t>
                      </a:r>
                      <a:r>
                        <a:rPr lang="es-ES" sz="900" baseline="0" dirty="0" err="1" smtClean="0"/>
                        <a:t>direccionAct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 smtClean="0"/>
                        <a:t>hacia</a:t>
                      </a:r>
                      <a:r>
                        <a:rPr lang="en-US" sz="900" dirty="0" smtClean="0"/>
                        <a:t> el </a:t>
                      </a:r>
                      <a:r>
                        <a:rPr lang="en-US" sz="900" dirty="0" err="1" smtClean="0"/>
                        <a:t>lado</a:t>
                      </a:r>
                      <a:r>
                        <a:rPr lang="en-US" sz="900" dirty="0" smtClean="0"/>
                        <a:t> con mayor </a:t>
                      </a:r>
                      <a:r>
                        <a:rPr lang="en-US" sz="900" dirty="0" err="1" smtClean="0"/>
                        <a:t>espacio</a:t>
                      </a:r>
                      <a:endParaRPr lang="en-US" sz="9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no se </a:t>
                      </a:r>
                      <a:r>
                        <a:rPr kumimoji="0" lang="en-US" sz="9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aplica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286613"/>
                  </a:ext>
                </a:extLst>
              </a:tr>
            </a:tbl>
          </a:graphicData>
        </a:graphic>
      </p:graphicFrame>
      <p:graphicFrame>
        <p:nvGraphicFramePr>
          <p:cNvPr id="169" name="Table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17532"/>
              </p:ext>
            </p:extLst>
          </p:nvPr>
        </p:nvGraphicFramePr>
        <p:xfrm>
          <a:off x="4645127" y="5568696"/>
          <a:ext cx="4819967" cy="914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54367">
                  <a:extLst>
                    <a:ext uri="{9D8B030D-6E8A-4147-A177-3AD203B41FA5}">
                      <a16:colId xmlns:a16="http://schemas.microsoft.com/office/drawing/2014/main" val="2054197744"/>
                    </a:ext>
                  </a:extLst>
                </a:gridCol>
                <a:gridCol w="1349829">
                  <a:extLst>
                    <a:ext uri="{9D8B030D-6E8A-4147-A177-3AD203B41FA5}">
                      <a16:colId xmlns:a16="http://schemas.microsoft.com/office/drawing/2014/main" val="20061016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854893454"/>
                    </a:ext>
                  </a:extLst>
                </a:gridCol>
                <a:gridCol w="1324293">
                  <a:extLst>
                    <a:ext uri="{9D8B030D-6E8A-4147-A177-3AD203B41FA5}">
                      <a16:colId xmlns:a16="http://schemas.microsoft.com/office/drawing/2014/main" val="4156477405"/>
                    </a:ext>
                  </a:extLst>
                </a:gridCol>
                <a:gridCol w="1374638">
                  <a:extLst>
                    <a:ext uri="{9D8B030D-6E8A-4147-A177-3AD203B41FA5}">
                      <a16:colId xmlns:a16="http://schemas.microsoft.com/office/drawing/2014/main" val="32688589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Variable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libreLejos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libreCerca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obstaculo</a:t>
                      </a:r>
                      <a:endParaRPr lang="en-US" sz="9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314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err="1" smtClean="0"/>
                        <a:t>desp</a:t>
                      </a:r>
                      <a:endParaRPr lang="en-US" sz="9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DESP</a:t>
                      </a:r>
                      <a:r>
                        <a:rPr lang="en-US" sz="900" dirty="0" smtClean="0"/>
                        <a:t>_ADELANTE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err="1" smtClean="0"/>
                        <a:t>parar</a:t>
                      </a:r>
                      <a:r>
                        <a:rPr lang="en-US" sz="900" dirty="0" smtClean="0"/>
                        <a:t>()</a:t>
                      </a:r>
                      <a:endParaRPr lang="en-US" sz="9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2570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velocidad</a:t>
                      </a:r>
                      <a:endParaRPr lang="en-US" sz="9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aseline="0" dirty="0" smtClean="0"/>
                        <a:t>V_NORMAL</a:t>
                      </a:r>
                      <a:endParaRPr lang="en-US" sz="9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aseline="0" dirty="0" smtClean="0"/>
                        <a:t>V_LENTA</a:t>
                      </a:r>
                      <a:endParaRPr lang="en-US" sz="900" b="0" dirty="0" smtClean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no se </a:t>
                      </a:r>
                      <a:r>
                        <a:rPr lang="en-US" sz="900" dirty="0" err="1" smtClean="0"/>
                        <a:t>aplica</a:t>
                      </a:r>
                      <a:endParaRPr lang="en-US" sz="9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895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s-ES" sz="900" dirty="0" smtClean="0"/>
                        <a:t>giro</a:t>
                      </a:r>
                      <a:endParaRPr lang="en-US" sz="900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 err="1" smtClean="0"/>
                        <a:t>mantenerse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en</a:t>
                      </a:r>
                      <a:r>
                        <a:rPr lang="en-US" sz="900" baseline="0" dirty="0" smtClean="0"/>
                        <a:t> el </a:t>
                      </a:r>
                      <a:r>
                        <a:rPr lang="en-US" sz="900" baseline="0" dirty="0" err="1" smtClean="0"/>
                        <a:t>centro</a:t>
                      </a:r>
                      <a:r>
                        <a:rPr lang="en-US" sz="900" baseline="0" dirty="0" smtClean="0"/>
                        <a:t> de la </a:t>
                      </a:r>
                      <a:r>
                        <a:rPr lang="en-US" sz="900" baseline="0" dirty="0" err="1" smtClean="0"/>
                        <a:t>hilera</a:t>
                      </a:r>
                      <a:endParaRPr lang="en-US" sz="9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no se </a:t>
                      </a:r>
                      <a:r>
                        <a:rPr lang="en-US" sz="900" dirty="0" err="1" smtClean="0"/>
                        <a:t>aplica</a:t>
                      </a:r>
                      <a:endParaRPr lang="en-US" sz="9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7286613"/>
                  </a:ext>
                </a:extLst>
              </a:tr>
            </a:tbl>
          </a:graphicData>
        </a:graphic>
      </p:graphicFrame>
      <p:cxnSp>
        <p:nvCxnSpPr>
          <p:cNvPr id="170" name="Curved Connector 169"/>
          <p:cNvCxnSpPr/>
          <p:nvPr/>
        </p:nvCxnSpPr>
        <p:spPr>
          <a:xfrm rot="5400000" flipH="1" flipV="1">
            <a:off x="2990783" y="3787546"/>
            <a:ext cx="2154299" cy="696560"/>
          </a:xfrm>
          <a:prstGeom prst="curvedConnector3">
            <a:avLst>
              <a:gd name="adj1" fmla="val 100699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Curved Connector 175"/>
          <p:cNvCxnSpPr/>
          <p:nvPr/>
        </p:nvCxnSpPr>
        <p:spPr>
          <a:xfrm flipV="1">
            <a:off x="2273107" y="5458717"/>
            <a:ext cx="2179616" cy="1153159"/>
          </a:xfrm>
          <a:prstGeom prst="curvedConnector3">
            <a:avLst>
              <a:gd name="adj1" fmla="val 73890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https://www.portescap.com/sites/default/files/prt_product_Brushless_DC_ECS-22_380x307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71" y="6254583"/>
            <a:ext cx="551331" cy="4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6" descr="https://www.portescap.com/sites/default/files/prt_product_Brushless_DC_ECS-22_380x307_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1298947" y="5980729"/>
            <a:ext cx="551331" cy="44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asicmicro.com/assets/templates/responsive-version-11-sept-2018/images/motion-controller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5"/>
          <a:stretch/>
        </p:blipFill>
        <p:spPr bwMode="auto">
          <a:xfrm>
            <a:off x="10495873" y="5499390"/>
            <a:ext cx="789582" cy="10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2" name="Curved Connector 201"/>
          <p:cNvCxnSpPr/>
          <p:nvPr/>
        </p:nvCxnSpPr>
        <p:spPr>
          <a:xfrm>
            <a:off x="9887768" y="5866766"/>
            <a:ext cx="676993" cy="350362"/>
          </a:xfrm>
          <a:prstGeom prst="curvedConnector3">
            <a:avLst>
              <a:gd name="adj1" fmla="val 50000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9552585" y="5421075"/>
            <a:ext cx="1244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000" dirty="0" smtClean="0"/>
              <a:t>velocidadMotor1, </a:t>
            </a:r>
          </a:p>
          <a:p>
            <a:pPr lvl="0"/>
            <a:r>
              <a:rPr lang="es-ES" sz="1000" dirty="0" smtClean="0"/>
              <a:t>velocidadMotor2    </a:t>
            </a:r>
            <a:endParaRPr lang="es-ES" sz="1000" dirty="0"/>
          </a:p>
        </p:txBody>
      </p:sp>
      <p:sp>
        <p:nvSpPr>
          <p:cNvPr id="54" name="Curved Right Arrow 53"/>
          <p:cNvSpPr/>
          <p:nvPr/>
        </p:nvSpPr>
        <p:spPr>
          <a:xfrm rot="18942969">
            <a:off x="11470260" y="6080537"/>
            <a:ext cx="175876" cy="310916"/>
          </a:xfrm>
          <a:prstGeom prst="curvedRightArrow">
            <a:avLst>
              <a:gd name="adj1" fmla="val 21060"/>
              <a:gd name="adj2" fmla="val 50000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Curved Right Arrow 207"/>
          <p:cNvSpPr/>
          <p:nvPr/>
        </p:nvSpPr>
        <p:spPr>
          <a:xfrm rot="8020594">
            <a:off x="11064397" y="6312561"/>
            <a:ext cx="175876" cy="310916"/>
          </a:xfrm>
          <a:prstGeom prst="curvedRightArrow">
            <a:avLst>
              <a:gd name="adj1" fmla="val 21060"/>
              <a:gd name="adj2" fmla="val 50000"/>
              <a:gd name="adj3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9" name="Curved Connector 208"/>
          <p:cNvCxnSpPr/>
          <p:nvPr/>
        </p:nvCxnSpPr>
        <p:spPr>
          <a:xfrm rot="10800000">
            <a:off x="1928537" y="4152902"/>
            <a:ext cx="2524189" cy="2458975"/>
          </a:xfrm>
          <a:prstGeom prst="curvedConnector3">
            <a:avLst>
              <a:gd name="adj1" fmla="val 36918"/>
            </a:avLst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Curved Connector 223"/>
          <p:cNvCxnSpPr/>
          <p:nvPr/>
        </p:nvCxnSpPr>
        <p:spPr>
          <a:xfrm flipV="1">
            <a:off x="4357086" y="6297060"/>
            <a:ext cx="6184178" cy="314816"/>
          </a:xfrm>
          <a:prstGeom prst="curvedConnector3">
            <a:avLst>
              <a:gd name="adj1" fmla="val 94769"/>
            </a:avLst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9589047" y="6113512"/>
            <a:ext cx="1244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000" dirty="0" smtClean="0"/>
              <a:t>encoder1, </a:t>
            </a:r>
          </a:p>
          <a:p>
            <a:pPr lvl="0"/>
            <a:r>
              <a:rPr lang="es-ES" sz="1000" dirty="0" smtClean="0"/>
              <a:t>encoder2</a:t>
            </a:r>
            <a:endParaRPr lang="es-ES" sz="1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5171" y="2868140"/>
            <a:ext cx="4200423" cy="326592"/>
          </a:xfrm>
          <a:prstGeom prst="rect">
            <a:avLst/>
          </a:prstGeom>
        </p:spPr>
      </p:pic>
      <p:pic>
        <p:nvPicPr>
          <p:cNvPr id="308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204" y="2618451"/>
            <a:ext cx="346023" cy="28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2" descr="https://social.technet.microsoft.com/wiki/cfs-filesystemfile.ashx/__key/communityserver-wikis-components-files/00-00-00-00-05/4087.Ultrasoni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97560" y="2685546"/>
            <a:ext cx="210371" cy="1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1.iconfinder.com/data/icons/sports-32/64/sport-34-51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044" y="2554583"/>
            <a:ext cx="354696" cy="3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reasure ma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100" y="2655115"/>
            <a:ext cx="185650" cy="19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rc 75"/>
          <p:cNvSpPr/>
          <p:nvPr/>
        </p:nvSpPr>
        <p:spPr>
          <a:xfrm rot="2661712">
            <a:off x="10374047" y="2553427"/>
            <a:ext cx="407353" cy="3950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Arc 309"/>
          <p:cNvSpPr/>
          <p:nvPr/>
        </p:nvSpPr>
        <p:spPr>
          <a:xfrm rot="2661712">
            <a:off x="9983102" y="2529876"/>
            <a:ext cx="463833" cy="479062"/>
          </a:xfrm>
          <a:prstGeom prst="arc">
            <a:avLst>
              <a:gd name="adj1" fmla="val 17242025"/>
              <a:gd name="adj2" fmla="val 202748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Arc 311"/>
          <p:cNvSpPr/>
          <p:nvPr/>
        </p:nvSpPr>
        <p:spPr>
          <a:xfrm rot="3299289">
            <a:off x="10316663" y="2637537"/>
            <a:ext cx="240359" cy="257175"/>
          </a:xfrm>
          <a:prstGeom prst="arc">
            <a:avLst>
              <a:gd name="adj1" fmla="val 16777489"/>
              <a:gd name="adj2" fmla="val 193007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Arc 312"/>
          <p:cNvSpPr/>
          <p:nvPr/>
        </p:nvSpPr>
        <p:spPr>
          <a:xfrm rot="3158316">
            <a:off x="10244988" y="2639455"/>
            <a:ext cx="240359" cy="257175"/>
          </a:xfrm>
          <a:prstGeom prst="arc">
            <a:avLst>
              <a:gd name="adj1" fmla="val 17397808"/>
              <a:gd name="adj2" fmla="val 188972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Arc 314"/>
          <p:cNvSpPr/>
          <p:nvPr/>
        </p:nvSpPr>
        <p:spPr>
          <a:xfrm rot="18938288" flipH="1">
            <a:off x="10678847" y="2569298"/>
            <a:ext cx="407353" cy="395099"/>
          </a:xfrm>
          <a:prstGeom prst="arc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Arc 315"/>
          <p:cNvSpPr/>
          <p:nvPr/>
        </p:nvSpPr>
        <p:spPr>
          <a:xfrm rot="18938288" flipH="1">
            <a:off x="10549842" y="2545747"/>
            <a:ext cx="463833" cy="479062"/>
          </a:xfrm>
          <a:prstGeom prst="arc">
            <a:avLst>
              <a:gd name="adj1" fmla="val 17242025"/>
              <a:gd name="adj2" fmla="val 202748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Arc 316"/>
          <p:cNvSpPr/>
          <p:nvPr/>
        </p:nvSpPr>
        <p:spPr>
          <a:xfrm rot="18300711" flipH="1">
            <a:off x="10833398" y="2653408"/>
            <a:ext cx="240359" cy="257175"/>
          </a:xfrm>
          <a:prstGeom prst="arc">
            <a:avLst>
              <a:gd name="adj1" fmla="val 16777489"/>
              <a:gd name="adj2" fmla="val 1930075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Arc 317"/>
          <p:cNvSpPr/>
          <p:nvPr/>
        </p:nvSpPr>
        <p:spPr>
          <a:xfrm rot="18441684" flipH="1">
            <a:off x="10895072" y="2655326"/>
            <a:ext cx="240359" cy="257175"/>
          </a:xfrm>
          <a:prstGeom prst="arc">
            <a:avLst>
              <a:gd name="adj1" fmla="val 17397808"/>
              <a:gd name="adj2" fmla="val 18897256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392427" y="5177865"/>
            <a:ext cx="38508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s-ES" sz="1100" dirty="0"/>
              <a:t>p</a:t>
            </a:r>
            <a:r>
              <a:rPr lang="es-ES" sz="1100" dirty="0" smtClean="0"/>
              <a:t>arámetros dependen de distancia al OBJETIVO</a:t>
            </a:r>
          </a:p>
          <a:p>
            <a:pPr lvl="0"/>
            <a:r>
              <a:rPr lang="es-ES" sz="1100" dirty="0" smtClean="0"/>
              <a:t>      </a:t>
            </a:r>
            <a:endParaRPr lang="es-ES" sz="1100" dirty="0"/>
          </a:p>
        </p:txBody>
      </p:sp>
      <p:sp>
        <p:nvSpPr>
          <p:cNvPr id="101" name="Rectangle 100"/>
          <p:cNvSpPr/>
          <p:nvPr/>
        </p:nvSpPr>
        <p:spPr>
          <a:xfrm>
            <a:off x="4370640" y="2798606"/>
            <a:ext cx="42619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s-ES" sz="1100" dirty="0"/>
              <a:t>parámetros dependen de distancia al </a:t>
            </a:r>
            <a:r>
              <a:rPr lang="es-ES" sz="1100" dirty="0" smtClean="0"/>
              <a:t>OBJETIVO y OBSTÁCULO</a:t>
            </a:r>
            <a:endParaRPr lang="es-ES" sz="1100" dirty="0"/>
          </a:p>
          <a:p>
            <a:pPr lvl="0"/>
            <a:r>
              <a:rPr lang="es-ES" sz="1100" dirty="0" smtClean="0"/>
              <a:t>      </a:t>
            </a:r>
            <a:endParaRPr lang="es-ES" sz="1100" dirty="0"/>
          </a:p>
        </p:txBody>
      </p:sp>
      <p:cxnSp>
        <p:nvCxnSpPr>
          <p:cNvPr id="104" name="Curved Connector 103"/>
          <p:cNvCxnSpPr/>
          <p:nvPr/>
        </p:nvCxnSpPr>
        <p:spPr>
          <a:xfrm flipV="1">
            <a:off x="2066693" y="5167500"/>
            <a:ext cx="1652959" cy="916888"/>
          </a:xfrm>
          <a:prstGeom prst="curvedConnector3">
            <a:avLst>
              <a:gd name="adj1" fmla="val 99172"/>
            </a:avLst>
          </a:prstGeom>
          <a:ln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4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 descr="Image result for laptop black and 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6" y="4660435"/>
            <a:ext cx="2042402" cy="18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r>
              <a:rPr lang="es-ES" dirty="0" smtClean="0"/>
              <a:t>Control e Información </a:t>
            </a:r>
            <a:r>
              <a:rPr lang="es-ES" sz="2000" dirty="0"/>
              <a:t>Topics </a:t>
            </a:r>
            <a:r>
              <a:rPr lang="es-ES" sz="2000" dirty="0" smtClean="0"/>
              <a:t>MQTT </a:t>
            </a:r>
            <a:endParaRPr lang="en-US" sz="2000" dirty="0"/>
          </a:p>
        </p:txBody>
      </p:sp>
      <p:sp>
        <p:nvSpPr>
          <p:cNvPr id="8" name="Cloud 7"/>
          <p:cNvSpPr/>
          <p:nvPr/>
        </p:nvSpPr>
        <p:spPr>
          <a:xfrm>
            <a:off x="215900" y="698500"/>
            <a:ext cx="11663323" cy="275372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4" descr="Image result for gps robot tank black and 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593" y="4356276"/>
            <a:ext cx="2952612" cy="2460511"/>
          </a:xfrm>
          <a:prstGeom prst="rect">
            <a:avLst/>
          </a:prstGeom>
          <a:solidFill>
            <a:srgbClr val="F5DBDB">
              <a:alpha val="0"/>
            </a:srgbClr>
          </a:solidFill>
          <a:extLst/>
        </p:spPr>
      </p:pic>
      <p:sp>
        <p:nvSpPr>
          <p:cNvPr id="625" name="Snip Single Corner Rectangle 624"/>
          <p:cNvSpPr/>
          <p:nvPr/>
        </p:nvSpPr>
        <p:spPr>
          <a:xfrm>
            <a:off x="820" y="4356277"/>
            <a:ext cx="2741285" cy="2507348"/>
          </a:xfrm>
          <a:prstGeom prst="snip1Rect">
            <a:avLst>
              <a:gd name="adj" fmla="val 33174"/>
            </a:avLst>
          </a:prstGeom>
          <a:solidFill>
            <a:srgbClr val="E7E6E6">
              <a:alpha val="50196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urved Connector 49"/>
          <p:cNvCxnSpPr>
            <a:stCxn id="139" idx="2"/>
            <a:endCxn id="52" idx="0"/>
          </p:cNvCxnSpPr>
          <p:nvPr/>
        </p:nvCxnSpPr>
        <p:spPr>
          <a:xfrm rot="5400000">
            <a:off x="6506034" y="1306537"/>
            <a:ext cx="2129101" cy="4322010"/>
          </a:xfrm>
          <a:prstGeom prst="curvedConnector3">
            <a:avLst>
              <a:gd name="adj1" fmla="val 69088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66" idx="1"/>
            <a:endCxn id="114" idx="2"/>
          </p:cNvCxnSpPr>
          <p:nvPr/>
        </p:nvCxnSpPr>
        <p:spPr>
          <a:xfrm rot="10800000" flipV="1">
            <a:off x="6117698" y="3638379"/>
            <a:ext cx="2801079" cy="5601"/>
          </a:xfrm>
          <a:prstGeom prst="curvedConnector4">
            <a:avLst>
              <a:gd name="adj1" fmla="val 8774"/>
              <a:gd name="adj2" fmla="val 2493448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10152020" y="3760668"/>
            <a:ext cx="14384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</a:t>
            </a:r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roblema de penetración</a:t>
            </a:r>
            <a:r>
              <a:rPr lang="es-ES" sz="90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s-ES" sz="90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236" name="Curved Connector 235"/>
          <p:cNvCxnSpPr>
            <a:stCxn id="114" idx="2"/>
          </p:cNvCxnSpPr>
          <p:nvPr/>
        </p:nvCxnSpPr>
        <p:spPr>
          <a:xfrm rot="5400000">
            <a:off x="4493713" y="2541079"/>
            <a:ext cx="521083" cy="2726887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/>
          <p:cNvSpPr/>
          <p:nvPr/>
        </p:nvSpPr>
        <p:spPr>
          <a:xfrm>
            <a:off x="10152020" y="4479941"/>
            <a:ext cx="1832239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MODO_EMERGENCIA</a:t>
            </a:r>
          </a:p>
          <a:p>
            <a:pPr lvl="0"/>
            <a:r>
              <a:rPr lang="es-ES" sz="90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Eg. desincronización de modos  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10152020" y="5934583"/>
            <a:ext cx="2488939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MODO_EMERGENCIA</a:t>
            </a:r>
          </a:p>
          <a:p>
            <a:pPr lvl="0"/>
            <a:r>
              <a:rPr lang="es-ES" sz="90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Eg. 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batería </a:t>
            </a:r>
            <a:r>
              <a:rPr lang="es-ES" sz="900" dirty="0">
                <a:solidFill>
                  <a:srgbClr val="C00000"/>
                </a:solidFill>
                <a:ea typeface="Cambria Math" panose="02040503050406030204" pitchFamily="18" charset="0"/>
              </a:rPr>
              <a:t>principal :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s-ES" sz="900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temp</a:t>
            </a:r>
            <a:r>
              <a:rPr lang="en-U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/</a:t>
            </a:r>
            <a:r>
              <a:rPr lang="es-ES" sz="900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n-US" sz="900" dirty="0">
                <a:solidFill>
                  <a:srgbClr val="C00000"/>
                </a:solidFill>
                <a:ea typeface="Cambria Math" panose="02040503050406030204" pitchFamily="18" charset="0"/>
              </a:rPr>
              <a:t>humedad</a:t>
            </a:r>
          </a:p>
          <a:p>
            <a:pPr lvl="0"/>
            <a:r>
              <a:rPr lang="es-ES" sz="900" dirty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       batería seguridad: </a:t>
            </a:r>
            <a:r>
              <a:rPr lang="es-ES" sz="900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↓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s-ES" sz="900" dirty="0">
                <a:solidFill>
                  <a:srgbClr val="C00000"/>
                </a:solidFill>
                <a:ea typeface="Cambria Math" panose="02040503050406030204" pitchFamily="18" charset="0"/>
              </a:rPr>
              <a:t>tensión</a:t>
            </a:r>
            <a:endParaRPr lang="es-ES" sz="900" dirty="0">
              <a:solidFill>
                <a:srgbClr val="C00000"/>
              </a:solidFill>
            </a:endParaRPr>
          </a:p>
          <a:p>
            <a:pPr lvl="0"/>
            <a:r>
              <a:rPr lang="es-ES" sz="900" dirty="0">
                <a:solidFill>
                  <a:srgbClr val="C00000"/>
                </a:solidFill>
              </a:rPr>
              <a:t>      </a:t>
            </a:r>
          </a:p>
          <a:p>
            <a:pPr lvl="0"/>
            <a:r>
              <a:rPr lang="es-ES" sz="90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 </a:t>
            </a:r>
            <a:endParaRPr lang="es-ES" sz="90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308" name="Curved Connector 307"/>
          <p:cNvCxnSpPr>
            <a:stCxn id="180" idx="0"/>
            <a:endCxn id="301" idx="2"/>
          </p:cNvCxnSpPr>
          <p:nvPr/>
        </p:nvCxnSpPr>
        <p:spPr>
          <a:xfrm rot="5400000" flipH="1" flipV="1">
            <a:off x="8865695" y="5773352"/>
            <a:ext cx="1271369" cy="12700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Curved Connector 331"/>
          <p:cNvCxnSpPr>
            <a:stCxn id="288" idx="0"/>
            <a:endCxn id="115" idx="3"/>
          </p:cNvCxnSpPr>
          <p:nvPr/>
        </p:nvCxnSpPr>
        <p:spPr>
          <a:xfrm rot="5400000" flipH="1" flipV="1">
            <a:off x="9186879" y="1297428"/>
            <a:ext cx="2628363" cy="2409483"/>
          </a:xfrm>
          <a:prstGeom prst="curvedConnector4">
            <a:avLst>
              <a:gd name="adj1" fmla="val 5262"/>
              <a:gd name="adj2" fmla="val 109488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ounded Rectangle 352"/>
          <p:cNvSpPr/>
          <p:nvPr/>
        </p:nvSpPr>
        <p:spPr>
          <a:xfrm>
            <a:off x="5679057" y="4542940"/>
            <a:ext cx="2937153" cy="1972503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000" dirty="0"/>
          </a:p>
        </p:txBody>
      </p:sp>
      <p:sp>
        <p:nvSpPr>
          <p:cNvPr id="66" name="Rectangle 65"/>
          <p:cNvSpPr/>
          <p:nvPr/>
        </p:nvSpPr>
        <p:spPr>
          <a:xfrm>
            <a:off x="8918776" y="3511422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resultados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8918775" y="4477612"/>
            <a:ext cx="10444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escribirM</a:t>
            </a:r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918776" y="4220981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leerModo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918776" y="4718549"/>
            <a:ext cx="10483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estadoPiB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918776" y="6409036"/>
            <a:ext cx="1165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estadoArduinoB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8918777" y="5919275"/>
            <a:ext cx="575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8918776" y="3816350"/>
            <a:ext cx="755086" cy="26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reintento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8918776" y="4883751"/>
            <a:ext cx="1165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estadoArduinoB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354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29" y="6248594"/>
            <a:ext cx="517623" cy="2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5" name="Rectangle 354"/>
          <p:cNvSpPr/>
          <p:nvPr/>
        </p:nvSpPr>
        <p:spPr>
          <a:xfrm>
            <a:off x="8613638" y="6273297"/>
            <a:ext cx="4494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endParaRPr lang="en-US" sz="2800" b="1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58" name="Group 357"/>
          <p:cNvGrpSpPr/>
          <p:nvPr/>
        </p:nvGrpSpPr>
        <p:grpSpPr>
          <a:xfrm>
            <a:off x="8583145" y="4885933"/>
            <a:ext cx="128519" cy="1097280"/>
            <a:chOff x="5359340" y="-4241640"/>
            <a:chExt cx="1016000" cy="7567898"/>
          </a:xfrm>
        </p:grpSpPr>
        <p:pic>
          <p:nvPicPr>
            <p:cNvPr id="359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1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983" y="4178133"/>
            <a:ext cx="320416" cy="4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2" name="Rectangle 361"/>
          <p:cNvSpPr/>
          <p:nvPr/>
        </p:nvSpPr>
        <p:spPr>
          <a:xfrm>
            <a:off x="8588238" y="4328759"/>
            <a:ext cx="4494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endParaRPr lang="en-US" sz="2800" b="1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63" name="Curved Connector 362"/>
          <p:cNvCxnSpPr>
            <a:stCxn id="27" idx="2"/>
            <a:endCxn id="444" idx="0"/>
          </p:cNvCxnSpPr>
          <p:nvPr/>
        </p:nvCxnSpPr>
        <p:spPr>
          <a:xfrm rot="16200000" flipH="1">
            <a:off x="4306214" y="673735"/>
            <a:ext cx="1343316" cy="6274264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Curved Connector 364"/>
          <p:cNvCxnSpPr>
            <a:stCxn id="264" idx="0"/>
            <a:endCxn id="132" idx="3"/>
          </p:cNvCxnSpPr>
          <p:nvPr/>
        </p:nvCxnSpPr>
        <p:spPr>
          <a:xfrm rot="5400000" flipH="1" flipV="1">
            <a:off x="8927600" y="4883622"/>
            <a:ext cx="1314705" cy="756603"/>
          </a:xfrm>
          <a:prstGeom prst="curvedConnector4">
            <a:avLst>
              <a:gd name="adj1" fmla="val 45172"/>
              <a:gd name="adj2" fmla="val 130214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0" name="Picture 14" descr="https://i0.wp.com/fearescaperoom.com/wp-content/uploads/2018/04/arduino-logo-363f5dda317309ae-512x512-e1523823814294.png?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42" y="6252350"/>
            <a:ext cx="517623" cy="2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1" name="Rectangle 370"/>
          <p:cNvSpPr/>
          <p:nvPr/>
        </p:nvSpPr>
        <p:spPr>
          <a:xfrm>
            <a:off x="4305051" y="6277053"/>
            <a:ext cx="4494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endParaRPr lang="en-US" sz="2800" b="1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372" name="Group 371"/>
          <p:cNvGrpSpPr/>
          <p:nvPr/>
        </p:nvGrpSpPr>
        <p:grpSpPr>
          <a:xfrm>
            <a:off x="4274558" y="4889689"/>
            <a:ext cx="128519" cy="1097280"/>
            <a:chOff x="5359340" y="-4241640"/>
            <a:chExt cx="1016000" cy="7567898"/>
          </a:xfrm>
        </p:grpSpPr>
        <p:pic>
          <p:nvPicPr>
            <p:cNvPr id="373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4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4" name="Rectangle 393"/>
          <p:cNvSpPr/>
          <p:nvPr/>
        </p:nvSpPr>
        <p:spPr>
          <a:xfrm>
            <a:off x="4671399" y="6416002"/>
            <a:ext cx="11400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estadoArduinoA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444" name="Rectangle 443"/>
          <p:cNvSpPr/>
          <p:nvPr/>
        </p:nvSpPr>
        <p:spPr>
          <a:xfrm>
            <a:off x="7700074" y="4482525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486" name="Rectangle 485"/>
          <p:cNvSpPr/>
          <p:nvPr/>
        </p:nvSpPr>
        <p:spPr>
          <a:xfrm>
            <a:off x="5831258" y="4484057"/>
            <a:ext cx="1832239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MODO_EMERGENCIA</a:t>
            </a:r>
          </a:p>
          <a:p>
            <a:pPr lvl="0"/>
            <a:r>
              <a:rPr lang="es-ES" sz="90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Eg. desincronización de modos  </a:t>
            </a:r>
          </a:p>
        </p:txBody>
      </p:sp>
      <p:sp>
        <p:nvSpPr>
          <p:cNvPr id="487" name="Rectangle 486"/>
          <p:cNvSpPr/>
          <p:nvPr/>
        </p:nvSpPr>
        <p:spPr>
          <a:xfrm>
            <a:off x="5831258" y="5938699"/>
            <a:ext cx="2488939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MODO_EMERGENCIA</a:t>
            </a:r>
          </a:p>
          <a:p>
            <a:pPr lvl="0"/>
            <a:r>
              <a:rPr lang="es-ES" sz="900" dirty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Eg. e</a:t>
            </a:r>
            <a:r>
              <a:rPr lang="es-ES" sz="900" dirty="0">
                <a:solidFill>
                  <a:srgbClr val="C00000"/>
                </a:solidFill>
                <a:ea typeface="Cambria Math" panose="02040503050406030204" pitchFamily="18" charset="0"/>
              </a:rPr>
              <a:t>rror de los </a:t>
            </a:r>
            <a:r>
              <a:rPr lang="es-ES" sz="900" dirty="0" smtClean="0">
                <a:solidFill>
                  <a:srgbClr val="C00000"/>
                </a:solidFill>
                <a:ea typeface="Cambria Math" panose="02040503050406030204" pitchFamily="18" charset="0"/>
              </a:rPr>
              <a:t>motores</a:t>
            </a:r>
            <a:endParaRPr lang="es-ES" sz="900" dirty="0">
              <a:solidFill>
                <a:srgbClr val="C00000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4672157" y="5923391"/>
            <a:ext cx="575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489" name="Curved Connector 488"/>
          <p:cNvCxnSpPr>
            <a:stCxn id="488" idx="0"/>
            <a:endCxn id="128" idx="1"/>
          </p:cNvCxnSpPr>
          <p:nvPr/>
        </p:nvCxnSpPr>
        <p:spPr>
          <a:xfrm rot="5400000" flipH="1" flipV="1">
            <a:off x="4779824" y="5660886"/>
            <a:ext cx="442712" cy="82298"/>
          </a:xfrm>
          <a:prstGeom prst="curvedConnector2">
            <a:avLst/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Curved Connector 494"/>
          <p:cNvCxnSpPr>
            <a:stCxn id="394" idx="0"/>
            <a:endCxn id="173" idx="2"/>
          </p:cNvCxnSpPr>
          <p:nvPr/>
        </p:nvCxnSpPr>
        <p:spPr>
          <a:xfrm rot="5400000" flipH="1" flipV="1">
            <a:off x="5230893" y="6034447"/>
            <a:ext cx="392089" cy="371023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Curved Connector 534"/>
          <p:cNvCxnSpPr>
            <a:endCxn id="27" idx="2"/>
          </p:cNvCxnSpPr>
          <p:nvPr/>
        </p:nvCxnSpPr>
        <p:spPr>
          <a:xfrm rot="5400000" flipH="1" flipV="1">
            <a:off x="555871" y="3374182"/>
            <a:ext cx="1519842" cy="104989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Curved Connector 542"/>
          <p:cNvCxnSpPr>
            <a:stCxn id="27" idx="2"/>
            <a:endCxn id="650" idx="0"/>
          </p:cNvCxnSpPr>
          <p:nvPr/>
        </p:nvCxnSpPr>
        <p:spPr>
          <a:xfrm rot="16200000" flipH="1">
            <a:off x="2232095" y="2747853"/>
            <a:ext cx="1067681" cy="1850391"/>
          </a:xfrm>
          <a:prstGeom prst="curvedConnector3">
            <a:avLst>
              <a:gd name="adj1" fmla="val 67842"/>
            </a:avLst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Curved Connector 622"/>
          <p:cNvCxnSpPr>
            <a:endCxn id="628" idx="0"/>
          </p:cNvCxnSpPr>
          <p:nvPr/>
        </p:nvCxnSpPr>
        <p:spPr>
          <a:xfrm rot="10800000" flipV="1">
            <a:off x="1828167" y="4149842"/>
            <a:ext cx="1548711" cy="402040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" name="Rectangle 626"/>
          <p:cNvSpPr/>
          <p:nvPr/>
        </p:nvSpPr>
        <p:spPr>
          <a:xfrm>
            <a:off x="384126" y="4763378"/>
            <a:ext cx="107524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</a:p>
          <a:p>
            <a:pPr lvl="0"/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antena</a:t>
            </a:r>
          </a:p>
          <a:p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navManual</a:t>
            </a:r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moverCamara</a:t>
            </a:r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lvl="0"/>
            <a:endParaRPr lang="es-ES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s-E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</a:t>
            </a:r>
            <a:r>
              <a:rPr lang="es-E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</a:t>
            </a:r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28" name="Rectangle 627"/>
          <p:cNvSpPr/>
          <p:nvPr/>
        </p:nvSpPr>
        <p:spPr>
          <a:xfrm>
            <a:off x="1373740" y="4551882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leerModo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29" name="Rectangle 628"/>
          <p:cNvSpPr/>
          <p:nvPr/>
        </p:nvSpPr>
        <p:spPr>
          <a:xfrm>
            <a:off x="1373740" y="5199447"/>
            <a:ext cx="13014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estadoPiA</a:t>
            </a:r>
            <a:r>
              <a:rPr lang="en-U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/B, estadoArduinoA/B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30" name="Rectangle 629"/>
          <p:cNvSpPr/>
          <p:nvPr/>
        </p:nvSpPr>
        <p:spPr>
          <a:xfrm>
            <a:off x="1373740" y="5801658"/>
            <a:ext cx="90885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coordAct, coordObj,</a:t>
            </a:r>
          </a:p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trayectoria,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1373739" y="4747750"/>
            <a:ext cx="10109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escribirModo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68" name="Rectangle 667"/>
          <p:cNvSpPr/>
          <p:nvPr/>
        </p:nvSpPr>
        <p:spPr>
          <a:xfrm>
            <a:off x="10394673" y="4889711"/>
            <a:ext cx="12158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error </a:t>
            </a:r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codes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69" name="Rectangle 668"/>
          <p:cNvSpPr/>
          <p:nvPr/>
        </p:nvSpPr>
        <p:spPr>
          <a:xfrm>
            <a:off x="10388921" y="5611600"/>
            <a:ext cx="12158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error </a:t>
            </a:r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codes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030995" y="766633"/>
            <a:ext cx="2674807" cy="842708"/>
            <a:chOff x="8361493" y="683062"/>
            <a:chExt cx="2674807" cy="842708"/>
          </a:xfrm>
        </p:grpSpPr>
        <p:sp>
          <p:nvSpPr>
            <p:cNvPr id="115" name="Rounded Rectangle 114"/>
            <p:cNvSpPr/>
            <p:nvPr/>
          </p:nvSpPr>
          <p:spPr>
            <a:xfrm>
              <a:off x="8361493" y="683062"/>
              <a:ext cx="2674807" cy="84270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RobotRobot</a:t>
              </a:r>
              <a:endParaRPr lang="es-E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8483392" y="1021410"/>
              <a:ext cx="979669" cy="4094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coordObj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n-US" sz="800" i="1" dirty="0">
                  <a:solidFill>
                    <a:prstClr val="black"/>
                  </a:solidFill>
                  <a:ea typeface="Cambria Math" panose="02040503050406030204" pitchFamily="18" charset="0"/>
                </a:rPr>
                <a:t>[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]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</a:t>
              </a:r>
            </a:p>
            <a:p>
              <a:endParaRPr lang="en-US" sz="1000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9623360" y="1021410"/>
              <a:ext cx="1313664" cy="40948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sondeoTerminado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endParaRPr lang="es-ES" sz="800" dirty="0" smtClean="0">
                <a:solidFill>
                  <a:prstClr val="black"/>
                </a:solidFill>
                <a:ea typeface="Cambria Math" panose="02040503050406030204" pitchFamily="18" charset="0"/>
              </a:endParaRPr>
            </a:p>
            <a:p>
              <a:endParaRPr lang="en-US" sz="1000" dirty="0"/>
            </a:p>
          </p:txBody>
        </p:sp>
      </p:grpSp>
      <p:pic>
        <p:nvPicPr>
          <p:cNvPr id="375" name="Picture 2" descr="https://dev.iachieved.it/iachievedit/wp-content/uploads/2016/06/raspberry-pi-logo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01" y="4184295"/>
            <a:ext cx="320416" cy="4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6" name="Rectangle 375"/>
          <p:cNvSpPr/>
          <p:nvPr/>
        </p:nvSpPr>
        <p:spPr>
          <a:xfrm>
            <a:off x="4167656" y="4334921"/>
            <a:ext cx="4494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endParaRPr lang="en-US" sz="2800" b="1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042329" y="5353721"/>
            <a:ext cx="12908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escribirModo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042328" y="5114759"/>
            <a:ext cx="10205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leerModo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043442" y="5594457"/>
            <a:ext cx="10483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estadoPiA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042422" y="5769997"/>
            <a:ext cx="11400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estadoArduinoA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41333" y="4715518"/>
            <a:ext cx="9088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trayectoria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45703" y="4532093"/>
            <a:ext cx="72775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coordAct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20" name="Rectangle 519"/>
          <p:cNvSpPr/>
          <p:nvPr/>
        </p:nvSpPr>
        <p:spPr>
          <a:xfrm>
            <a:off x="3200701" y="5371144"/>
            <a:ext cx="829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22" name="Rectangle 521"/>
          <p:cNvSpPr/>
          <p:nvPr/>
        </p:nvSpPr>
        <p:spPr>
          <a:xfrm>
            <a:off x="3200701" y="4882179"/>
            <a:ext cx="8472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navManual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23" name="Rectangle 522"/>
          <p:cNvSpPr/>
          <p:nvPr/>
        </p:nvSpPr>
        <p:spPr>
          <a:xfrm>
            <a:off x="7376376" y="4964374"/>
            <a:ext cx="105142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moverCamara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649" name="Curved Connector 648"/>
          <p:cNvCxnSpPr>
            <a:stCxn id="52" idx="0"/>
            <a:endCxn id="114" idx="2"/>
          </p:cNvCxnSpPr>
          <p:nvPr/>
        </p:nvCxnSpPr>
        <p:spPr>
          <a:xfrm rot="5400000" flipH="1" flipV="1">
            <a:off x="5319582" y="3733978"/>
            <a:ext cx="888112" cy="708118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Rectangle 649"/>
          <p:cNvSpPr/>
          <p:nvPr/>
        </p:nvSpPr>
        <p:spPr>
          <a:xfrm>
            <a:off x="3200701" y="4206890"/>
            <a:ext cx="9808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marchaParo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651" name="Rectangle 650"/>
          <p:cNvSpPr/>
          <p:nvPr/>
        </p:nvSpPr>
        <p:spPr>
          <a:xfrm>
            <a:off x="3200701" y="4361966"/>
            <a:ext cx="8298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coordObj, geometría</a:t>
            </a:r>
            <a:endParaRPr lang="es-ES" sz="1050" dirty="0">
              <a:solidFill>
                <a:schemeClr val="tx1">
                  <a:lumMod val="75000"/>
                  <a:lumOff val="25000"/>
                </a:schemeClr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808176" y="765567"/>
            <a:ext cx="4619041" cy="2878414"/>
            <a:chOff x="3624486" y="754527"/>
            <a:chExt cx="4619041" cy="2878414"/>
          </a:xfrm>
        </p:grpSpPr>
        <p:sp>
          <p:nvSpPr>
            <p:cNvPr id="114" name="Rounded Rectangle 113"/>
            <p:cNvSpPr/>
            <p:nvPr/>
          </p:nvSpPr>
          <p:spPr>
            <a:xfrm>
              <a:off x="3624486" y="754527"/>
              <a:ext cx="4619041" cy="287841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RobotServidor</a:t>
              </a:r>
              <a:endParaRPr lang="es-E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3868604" y="1191271"/>
              <a:ext cx="2355747" cy="147668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estado</a:t>
              </a:r>
              <a:endParaRPr lang="en-US" sz="1000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4014484" y="1506679"/>
              <a:ext cx="964270" cy="49556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PiA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lvl="0" algn="ctr"/>
              <a:r>
                <a:rPr lang="es-ES" sz="800" dirty="0" smtClean="0">
                  <a:ea typeface="Cambria Math" panose="02040503050406030204" pitchFamily="18" charset="0"/>
                </a:rPr>
                <a:t>“estado actual de Pi A”</a:t>
              </a:r>
              <a:endParaRPr lang="es-ES" sz="800" dirty="0">
                <a:ea typeface="Cambria Math" panose="02040503050406030204" pitchFamily="18" charset="0"/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5125389" y="1506679"/>
              <a:ext cx="964270" cy="49556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PiB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lvl="0" algn="ctr"/>
              <a:r>
                <a:rPr lang="es-ES" sz="800" dirty="0" smtClean="0">
                  <a:ea typeface="Cambria Math" panose="02040503050406030204" pitchFamily="18" charset="0"/>
                </a:rPr>
                <a:t>“estado actual de Pi B”</a:t>
              </a:r>
              <a:endParaRPr lang="es-ES" sz="800" dirty="0">
                <a:ea typeface="Cambria Math" panose="02040503050406030204" pitchFamily="18" charset="0"/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4024764" y="2068798"/>
              <a:ext cx="964270" cy="49556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ArduinoA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lvl="0" algn="ctr"/>
              <a:r>
                <a:rPr lang="es-ES" sz="800" dirty="0" smtClean="0">
                  <a:ea typeface="Cambria Math" panose="02040503050406030204" pitchFamily="18" charset="0"/>
                </a:rPr>
                <a:t>“estado actual de Arduino A”</a:t>
              </a:r>
              <a:endParaRPr lang="es-ES" sz="800" dirty="0">
                <a:ea typeface="Cambria Math" panose="02040503050406030204" pitchFamily="18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5127809" y="2073207"/>
              <a:ext cx="964270" cy="49556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ArduinoB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lvl="0" algn="ctr"/>
              <a:r>
                <a:rPr lang="es-ES" sz="800" dirty="0" smtClean="0">
                  <a:ea typeface="Cambria Math" panose="02040503050406030204" pitchFamily="18" charset="0"/>
                </a:rPr>
                <a:t>“estado actual de Arduino B”</a:t>
              </a:r>
              <a:endParaRPr lang="es-ES" sz="800" dirty="0">
                <a:ea typeface="Cambria Math" panose="02040503050406030204" pitchFamily="18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6668393" y="2012281"/>
              <a:ext cx="1434976" cy="50683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trayectoria</a:t>
              </a:r>
            </a:p>
            <a:p>
              <a:pPr algn="ctr"/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{“</a:t>
              </a:r>
              <a:r>
                <a:rPr lang="es-ES" sz="8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trayectoria”: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[ [ ] ], “</a:t>
              </a:r>
              <a:r>
                <a:rPr lang="en-US" sz="800" i="1" dirty="0" err="1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idSesion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”: </a:t>
              </a:r>
              <a:r>
                <a:rPr lang="en-U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}</a:t>
              </a:r>
              <a:endParaRPr lang="es-ES" sz="1000" dirty="0">
                <a:solidFill>
                  <a:prstClr val="black"/>
                </a:solidFill>
              </a:endParaRPr>
            </a:p>
            <a:p>
              <a:endParaRPr lang="en-US" sz="1000" dirty="0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7252973" y="2630545"/>
              <a:ext cx="829396" cy="3896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coordAct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[ ]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</a:t>
              </a:r>
            </a:p>
            <a:p>
              <a:endParaRPr lang="en-US" sz="1000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6299426" y="1187037"/>
              <a:ext cx="1805318" cy="73001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modo</a:t>
              </a:r>
            </a:p>
            <a:p>
              <a:endParaRPr lang="es-ES" sz="1000" dirty="0" smtClean="0">
                <a:solidFill>
                  <a:schemeClr val="tx1"/>
                </a:solidFill>
              </a:endParaRPr>
            </a:p>
            <a:p>
              <a:endParaRPr lang="en-US" sz="1000" dirty="0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7285917" y="1497478"/>
              <a:ext cx="711608" cy="35987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escribir</a:t>
              </a:r>
            </a:p>
            <a:p>
              <a:pPr lvl="0" algn="ctr"/>
              <a:r>
                <a:rPr lang="es-ES" sz="800" i="1" dirty="0" smtClean="0">
                  <a:ea typeface="Cambria Math" panose="02040503050406030204" pitchFamily="18" charset="0"/>
                </a:rPr>
                <a:t>n</a:t>
              </a:r>
              <a:endParaRPr lang="es-ES" sz="800" i="1" dirty="0">
                <a:ea typeface="Cambria Math" panose="02040503050406030204" pitchFamily="18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519752" y="1500098"/>
              <a:ext cx="711608" cy="35987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leer</a:t>
              </a:r>
            </a:p>
            <a:p>
              <a:pPr lvl="0" algn="ctr"/>
              <a:r>
                <a:rPr lang="es-ES" sz="800" dirty="0" smtClean="0">
                  <a:ea typeface="Cambria Math" panose="02040503050406030204" pitchFamily="18" charset="0"/>
                </a:rPr>
                <a:t>1</a:t>
              </a:r>
              <a:endParaRPr lang="es-ES" sz="800" dirty="0">
                <a:ea typeface="Cambria Math" panose="02040503050406030204" pitchFamily="18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3872271" y="2716799"/>
              <a:ext cx="2799790" cy="85048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resultados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5914012" y="3015309"/>
              <a:ext cx="711608" cy="35311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fotos</a:t>
              </a:r>
            </a:p>
            <a:p>
              <a:pPr lvl="0" algn="ctr"/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b</a:t>
              </a:r>
              <a:r>
                <a:rPr lang="en-US" sz="800" i="1" dirty="0">
                  <a:solidFill>
                    <a:prstClr val="black"/>
                  </a:solidFill>
                  <a:ea typeface="Cambria Math" panose="02040503050406030204" pitchFamily="18" charset="0"/>
                </a:rPr>
                <a:t>‘ ’</a:t>
              </a:r>
              <a:endParaRPr lang="es-ES" sz="800" i="1" dirty="0">
                <a:ea typeface="Cambria Math" panose="02040503050406030204" pitchFamily="18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4033346" y="3012359"/>
              <a:ext cx="1796065" cy="50206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smtClean="0">
                  <a:solidFill>
                    <a:schemeClr val="tx1"/>
                  </a:solidFill>
                </a:rPr>
                <a:t>medidas</a:t>
              </a:r>
            </a:p>
            <a:p>
              <a:pPr lvl="0" algn="ctr"/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{“</a:t>
              </a:r>
              <a:r>
                <a:rPr lang="es-ES" sz="800" dirty="0" err="1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coordObj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”: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[ ], 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s-ES" sz="800" dirty="0" err="1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temp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”: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r>
                <a:rPr lang="en-U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,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 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s-ES" sz="800" dirty="0" err="1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hum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”: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r>
                <a:rPr lang="en-U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, …, 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“EC”: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r>
                <a:rPr lang="en-U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, “</a:t>
              </a:r>
              <a:r>
                <a:rPr lang="en-US" sz="800" dirty="0" err="1">
                  <a:solidFill>
                    <a:prstClr val="black"/>
                  </a:solidFill>
                  <a:ea typeface="Cambria Math" panose="02040503050406030204" pitchFamily="18" charset="0"/>
                </a:rPr>
                <a:t>verdeI</a:t>
              </a:r>
              <a:r>
                <a:rPr lang="en-US" sz="8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”:</a:t>
              </a:r>
              <a:r>
                <a:rPr lang="en-US" sz="800" i="1" dirty="0">
                  <a:solidFill>
                    <a:prstClr val="black"/>
                  </a:solidFill>
                  <a:ea typeface="Cambria Math" panose="02040503050406030204" pitchFamily="18" charset="0"/>
                </a:rPr>
                <a:t> n, </a:t>
              </a:r>
              <a:r>
                <a:rPr lang="en-US" sz="8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n-US" sz="800" dirty="0" err="1">
                  <a:solidFill>
                    <a:prstClr val="black"/>
                  </a:solidFill>
                  <a:ea typeface="Cambria Math" panose="02040503050406030204" pitchFamily="18" charset="0"/>
                </a:rPr>
                <a:t>verdeD</a:t>
              </a:r>
              <a:r>
                <a:rPr lang="en-US" sz="8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”:</a:t>
              </a:r>
              <a:r>
                <a:rPr lang="en-US" sz="800" i="1" dirty="0">
                  <a:solidFill>
                    <a:prstClr val="black"/>
                  </a:solidFill>
                  <a:ea typeface="Cambria Math" panose="02040503050406030204" pitchFamily="18" charset="0"/>
                </a:rPr>
                <a:t> 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}</a:t>
              </a:r>
              <a:endParaRPr lang="es-ES" sz="8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  <a:p>
              <a:pPr lvl="0" algn="ctr"/>
              <a:endParaRPr lang="es-ES" sz="8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5853" y="772782"/>
            <a:ext cx="2529774" cy="2366427"/>
            <a:chOff x="-1043701" y="229660"/>
            <a:chExt cx="2529774" cy="2366427"/>
          </a:xfrm>
        </p:grpSpPr>
        <p:sp>
          <p:nvSpPr>
            <p:cNvPr id="27" name="Rounded Rectangle 26"/>
            <p:cNvSpPr/>
            <p:nvPr/>
          </p:nvSpPr>
          <p:spPr>
            <a:xfrm>
              <a:off x="-1043701" y="229660"/>
              <a:ext cx="2529774" cy="236642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ServidorRobot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endParaRPr lang="es-ES" sz="1000" dirty="0" smtClean="0">
                <a:solidFill>
                  <a:schemeClr val="tx1"/>
                </a:solidFill>
              </a:endParaRPr>
            </a:p>
            <a:p>
              <a:pPr lvl="0"/>
              <a:endParaRPr lang="es-ES" sz="1000" dirty="0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-826327" y="617729"/>
              <a:ext cx="744064" cy="41242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lvl="0"/>
              <a:r>
                <a:rPr lang="es-ES" sz="1000" dirty="0" smtClean="0">
                  <a:solidFill>
                    <a:prstClr val="black"/>
                  </a:solidFill>
                </a:rPr>
                <a:t>modo</a:t>
              </a:r>
              <a:endParaRPr lang="es-ES" sz="1000" dirty="0">
                <a:solidFill>
                  <a:prstClr val="black"/>
                </a:solidFill>
              </a:endParaRPr>
            </a:p>
            <a:p>
              <a:pPr lvl="0" algn="ctr"/>
              <a:r>
                <a:rPr lang="es-E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  <a:endParaRPr lang="es-ES" sz="1000" i="1" dirty="0">
                <a:solidFill>
                  <a:prstClr val="black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-827592" y="2111992"/>
              <a:ext cx="2153586" cy="39477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coordObj_geometría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800" dirty="0" smtClean="0">
                  <a:solidFill>
                    <a:prstClr val="black"/>
                  </a:solidFill>
                </a:rPr>
                <a:t>{“</a:t>
              </a:r>
              <a:r>
                <a:rPr lang="en-US" sz="800" dirty="0" err="1" smtClean="0">
                  <a:solidFill>
                    <a:prstClr val="black"/>
                  </a:solidFill>
                </a:rPr>
                <a:t>coordObj</a:t>
              </a:r>
              <a:r>
                <a:rPr lang="en-US" sz="800" dirty="0" smtClean="0">
                  <a:solidFill>
                    <a:prstClr val="black"/>
                  </a:solidFill>
                </a:rPr>
                <a:t>”: [], “</a:t>
              </a:r>
              <a:r>
                <a:rPr lang="en-US" sz="800" dirty="0" err="1" smtClean="0">
                  <a:solidFill>
                    <a:prstClr val="black"/>
                  </a:solidFill>
                </a:rPr>
                <a:t>geometr</a:t>
              </a:r>
              <a:r>
                <a:rPr lang="es-ES" sz="800" dirty="0" err="1" smtClean="0">
                  <a:solidFill>
                    <a:prstClr val="black"/>
                  </a:solidFill>
                </a:rPr>
                <a:t>ía</a:t>
              </a:r>
              <a:r>
                <a:rPr lang="es-ES" sz="800" dirty="0" smtClean="0">
                  <a:solidFill>
                    <a:prstClr val="black"/>
                  </a:solidFill>
                </a:rPr>
                <a:t>”:</a:t>
              </a:r>
              <a:r>
                <a:rPr lang="en-US" sz="800" dirty="0" smtClean="0">
                  <a:solidFill>
                    <a:prstClr val="black"/>
                  </a:solidFill>
                </a:rPr>
                <a:t>}</a:t>
              </a:r>
              <a:endParaRPr lang="en-US" sz="1000" dirty="0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-827649" y="1118114"/>
              <a:ext cx="1031487" cy="395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>
                  <a:solidFill>
                    <a:schemeClr val="tx1"/>
                  </a:solidFill>
                </a:rPr>
                <a:t>marchaParo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800" dirty="0">
                  <a:solidFill>
                    <a:prstClr val="black"/>
                  </a:solidFill>
                  <a:ea typeface="Cambria Math" panose="02040503050406030204" pitchFamily="18" charset="0"/>
                </a:rPr>
                <a:t>0/1</a:t>
              </a:r>
            </a:p>
            <a:p>
              <a:endParaRPr lang="en-US" sz="1000" dirty="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34075" y="1124008"/>
              <a:ext cx="1031487" cy="395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>
                  <a:solidFill>
                    <a:schemeClr val="tx1"/>
                  </a:solidFill>
                </a:rPr>
                <a:t>antena</a:t>
              </a:r>
            </a:p>
            <a:p>
              <a:pPr algn="ctr"/>
              <a:r>
                <a:rPr lang="en-US" sz="800" dirty="0"/>
                <a:t>0/1</a:t>
              </a: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-827649" y="1589051"/>
              <a:ext cx="1031487" cy="395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navManual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800" i="1" dirty="0" smtClean="0"/>
                <a:t>“ ”</a:t>
              </a:r>
              <a:endParaRPr lang="en-US" sz="800" i="1" dirty="0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329572" y="1594715"/>
              <a:ext cx="1032182" cy="395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>
                  <a:solidFill>
                    <a:schemeClr val="tx1"/>
                  </a:solidFill>
                </a:rPr>
                <a:t>moverCamara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algn="ctr"/>
              <a:r>
                <a:rPr lang="es-ES" sz="800" i="1" dirty="0">
                  <a:solidFill>
                    <a:prstClr val="black"/>
                  </a:solidFill>
                  <a:ea typeface="Cambria Math" panose="02040503050406030204" pitchFamily="18" charset="0"/>
                </a:rPr>
                <a:t>n</a:t>
              </a:r>
            </a:p>
            <a:p>
              <a:endParaRPr lang="en-US" sz="10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29619" y="1700890"/>
            <a:ext cx="1427749" cy="751674"/>
            <a:chOff x="8322612" y="1864810"/>
            <a:chExt cx="1427749" cy="751674"/>
          </a:xfrm>
        </p:grpSpPr>
        <p:sp>
          <p:nvSpPr>
            <p:cNvPr id="137" name="Rounded Rectangle 136"/>
            <p:cNvSpPr/>
            <p:nvPr/>
          </p:nvSpPr>
          <p:spPr>
            <a:xfrm>
              <a:off x="8322612" y="1864810"/>
              <a:ext cx="1427749" cy="75167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movilRobot</a:t>
              </a:r>
              <a:endParaRPr lang="es-ES" sz="800" dirty="0">
                <a:solidFill>
                  <a:prstClr val="black"/>
                </a:solidFill>
                <a:ea typeface="Cambria Math" panose="02040503050406030204" pitchFamily="18" charset="0"/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413286" y="2177270"/>
              <a:ext cx="1222592" cy="3896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s-ES" sz="1000" dirty="0" err="1" smtClean="0">
                  <a:solidFill>
                    <a:schemeClr val="tx1"/>
                  </a:solidFill>
                </a:rPr>
                <a:t>coordAct</a:t>
              </a:r>
              <a:endParaRPr lang="es-ES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“</a:t>
              </a:r>
              <a:r>
                <a:rPr lang="en-US" sz="800" i="1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[ ]</a:t>
              </a:r>
              <a:r>
                <a:rPr lang="es-ES" sz="800" dirty="0" smtClean="0">
                  <a:solidFill>
                    <a:prstClr val="black"/>
                  </a:solidFill>
                  <a:ea typeface="Cambria Math" panose="02040503050406030204" pitchFamily="18" charset="0"/>
                </a:rPr>
                <a:t>”</a:t>
              </a:r>
            </a:p>
            <a:p>
              <a:endParaRPr lang="en-US" sz="1000" dirty="0"/>
            </a:p>
          </p:txBody>
        </p:sp>
      </p:grpSp>
      <p:cxnSp>
        <p:nvCxnSpPr>
          <p:cNvPr id="143" name="Curved Connector 142"/>
          <p:cNvCxnSpPr>
            <a:stCxn id="155" idx="0"/>
            <a:endCxn id="114" idx="2"/>
          </p:cNvCxnSpPr>
          <p:nvPr/>
        </p:nvCxnSpPr>
        <p:spPr>
          <a:xfrm rot="16200000" flipV="1">
            <a:off x="7456950" y="2304728"/>
            <a:ext cx="577000" cy="3255505"/>
          </a:xfrm>
          <a:prstGeom prst="curvedConnector3">
            <a:avLst>
              <a:gd name="adj1" fmla="val 50000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>
            <a:endCxn id="150" idx="3"/>
          </p:cNvCxnSpPr>
          <p:nvPr/>
        </p:nvCxnSpPr>
        <p:spPr>
          <a:xfrm rot="10800000" flipV="1">
            <a:off x="5800082" y="3114181"/>
            <a:ext cx="2917664" cy="1187073"/>
          </a:xfrm>
          <a:prstGeom prst="curvedConnector3">
            <a:avLst>
              <a:gd name="adj1" fmla="val -2139"/>
            </a:avLst>
          </a:prstGeom>
          <a:ln>
            <a:solidFill>
              <a:srgbClr val="FF7171"/>
            </a:solidFill>
            <a:prstDash val="dashDot"/>
            <a:tailEnd type="triangle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5044996" y="4170938"/>
            <a:ext cx="755086" cy="26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050" dirty="0" smtClean="0">
                <a:solidFill>
                  <a:srgbClr val="C00000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reintento</a:t>
            </a:r>
            <a:endParaRPr lang="es-ES" sz="1050" dirty="0">
              <a:solidFill>
                <a:srgbClr val="C00000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cxnSp>
        <p:nvCxnSpPr>
          <p:cNvPr id="154" name="Curved Connector 153"/>
          <p:cNvCxnSpPr>
            <a:endCxn id="115" idx="1"/>
          </p:cNvCxnSpPr>
          <p:nvPr/>
        </p:nvCxnSpPr>
        <p:spPr>
          <a:xfrm rot="5400000" flipH="1" flipV="1">
            <a:off x="7935754" y="1962149"/>
            <a:ext cx="1869403" cy="321080"/>
          </a:xfrm>
          <a:prstGeom prst="curvedConnector2">
            <a:avLst/>
          </a:prstGeom>
          <a:ln>
            <a:solidFill>
              <a:srgbClr val="FF7171"/>
            </a:solidFill>
            <a:prstDash val="dashDot"/>
            <a:headEnd type="none" w="med" len="med"/>
            <a:tailEnd type="none" w="med" len="med"/>
          </a:ln>
          <a:effectLst>
            <a:glow rad="38100">
              <a:schemeClr val="bg1">
                <a:alpha val="5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64122</TotalTime>
  <Words>1896</Words>
  <Application>Microsoft Office PowerPoint</Application>
  <PresentationFormat>Widescreen</PresentationFormat>
  <Paragraphs>669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Arimo</vt:lpstr>
      <vt:lpstr>Calibri</vt:lpstr>
      <vt:lpstr>Calibri Light</vt:lpstr>
      <vt:lpstr>Cambria Math</vt:lpstr>
      <vt:lpstr>Office Theme</vt:lpstr>
      <vt:lpstr>Robot Autónomo Agrícola para la Adquisición de Datos en el Campo</vt:lpstr>
      <vt:lpstr>Cíclo Típico de Funcionamiento Autónomo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e Información Topics MQTT </vt:lpstr>
      <vt:lpstr>Imágenes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y.kupchyk@alumnos.upm.es</dc:creator>
  <cp:lastModifiedBy>j.salazar@alumnos.upm.es</cp:lastModifiedBy>
  <cp:revision>452</cp:revision>
  <dcterms:created xsi:type="dcterms:W3CDTF">2018-07-19T14:36:44Z</dcterms:created>
  <dcterms:modified xsi:type="dcterms:W3CDTF">2019-01-12T17:18:27Z</dcterms:modified>
</cp:coreProperties>
</file>